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6">
  <p:sldMasterIdLst>
    <p:sldMasterId id="2147483756" r:id="rId1"/>
  </p:sldMasterIdLst>
  <p:notesMasterIdLst>
    <p:notesMasterId r:id="rId46"/>
  </p:notesMasterIdLst>
  <p:sldIdLst>
    <p:sldId id="261" r:id="rId2"/>
    <p:sldId id="256" r:id="rId3"/>
    <p:sldId id="594" r:id="rId4"/>
    <p:sldId id="595" r:id="rId5"/>
    <p:sldId id="596" r:id="rId6"/>
    <p:sldId id="597" r:id="rId7"/>
    <p:sldId id="598" r:id="rId8"/>
    <p:sldId id="599" r:id="rId9"/>
    <p:sldId id="600" r:id="rId10"/>
    <p:sldId id="601" r:id="rId11"/>
    <p:sldId id="602" r:id="rId12"/>
    <p:sldId id="603" r:id="rId13"/>
    <p:sldId id="604" r:id="rId14"/>
    <p:sldId id="605" r:id="rId15"/>
    <p:sldId id="606" r:id="rId16"/>
    <p:sldId id="608" r:id="rId17"/>
    <p:sldId id="609" r:id="rId18"/>
    <p:sldId id="610" r:id="rId19"/>
    <p:sldId id="611" r:id="rId20"/>
    <p:sldId id="562" r:id="rId21"/>
    <p:sldId id="565" r:id="rId22"/>
    <p:sldId id="566" r:id="rId23"/>
    <p:sldId id="568" r:id="rId24"/>
    <p:sldId id="570" r:id="rId25"/>
    <p:sldId id="571" r:id="rId26"/>
    <p:sldId id="573" r:id="rId27"/>
    <p:sldId id="575" r:id="rId28"/>
    <p:sldId id="576" r:id="rId29"/>
    <p:sldId id="577" r:id="rId30"/>
    <p:sldId id="579" r:id="rId31"/>
    <p:sldId id="580" r:id="rId32"/>
    <p:sldId id="581" r:id="rId33"/>
    <p:sldId id="582" r:id="rId34"/>
    <p:sldId id="583" r:id="rId35"/>
    <p:sldId id="584" r:id="rId36"/>
    <p:sldId id="585" r:id="rId37"/>
    <p:sldId id="587" r:id="rId38"/>
    <p:sldId id="588" r:id="rId39"/>
    <p:sldId id="589" r:id="rId40"/>
    <p:sldId id="590" r:id="rId41"/>
    <p:sldId id="591" r:id="rId42"/>
    <p:sldId id="592" r:id="rId43"/>
    <p:sldId id="593" r:id="rId44"/>
    <p:sldId id="540" r:id="rId45"/>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3"/>
    <a:srgbClr val="FFCC99"/>
    <a:srgbClr val="FFCCFF"/>
    <a:srgbClr val="FFDE75"/>
    <a:srgbClr val="6C4916"/>
    <a:srgbClr val="B17825"/>
    <a:srgbClr val="95651F"/>
    <a:srgbClr val="92D050"/>
    <a:srgbClr val="DCA91A"/>
    <a:srgbClr val="EED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8" d="100"/>
          <a:sy n="88" d="100"/>
        </p:scale>
        <p:origin x="1272" y="96"/>
      </p:cViewPr>
      <p:guideLst>
        <p:guide orient="horz" pos="2016"/>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0URT_Shahre\Zanjan\0Chavarzag\EshtegalZayii\Excel\excel\&#1575;&#1605;&#1575;&#1585;&#1580;&#1605;&#1593;&#1740;&#1578;&#1740;%20&#1670;&#1608;&#1585;&#1586;&#1602;%20139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B0F0"/>
              </a:solidFill>
            </c:spPr>
          </c:dPt>
          <c:dLbls>
            <c:dLbl>
              <c:idx val="0"/>
              <c:layout>
                <c:manualLayout>
                  <c:x val="-0.10410378390201225"/>
                  <c:y val="-0.3863192621755614"/>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b="1">
                    <a:cs typeface="B Nazanin" panose="00000400000000000000" pitchFamily="2" charset="-78"/>
                  </a:defRPr>
                </a:pPr>
                <a:endParaRPr lang="fa-IR"/>
              </a:p>
            </c:txPr>
            <c:showLegendKey val="0"/>
            <c:showVal val="0"/>
            <c:showCatName val="1"/>
            <c:showSerName val="0"/>
            <c:showPercent val="1"/>
            <c:showBubbleSize val="0"/>
            <c:showLeaderLines val="1"/>
            <c:extLst>
              <c:ext xmlns:c15="http://schemas.microsoft.com/office/drawing/2012/chart" uri="{CE6537A1-D6FC-4f65-9D91-7224C49458BB}"/>
            </c:extLst>
          </c:dLbls>
          <c:cat>
            <c:strRef>
              <c:f>'[امارجمعیتی چورزق 1395.xlsx]Sheet4'!$A$2:$A$3</c:f>
              <c:strCache>
                <c:ptCount val="2"/>
                <c:pt idx="0">
                  <c:v>جمعیت روستایی بخش چورزق</c:v>
                </c:pt>
                <c:pt idx="1">
                  <c:v>جمعیت شهری بخش چورزق</c:v>
                </c:pt>
              </c:strCache>
            </c:strRef>
          </c:cat>
          <c:val>
            <c:numRef>
              <c:f>'[امارجمعیتی چورزق 1395.xlsx]Sheet4'!$B$2:$B$3</c:f>
              <c:numCache>
                <c:formatCode>General</c:formatCode>
                <c:ptCount val="2"/>
                <c:pt idx="0">
                  <c:v>17070</c:v>
                </c:pt>
                <c:pt idx="1">
                  <c:v>1733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696AE-F326-4C36-BBAB-9BF8F30814E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E5EDD27C-B3F2-4423-9E70-2E933AC6C387}">
      <dgm:prSet phldrT="[Text]" custT="1"/>
      <dgm:spPr>
        <a:solidFill>
          <a:srgbClr val="FFDE75"/>
        </a:solidFill>
      </dgm:spPr>
      <dgm:t>
        <a:bodyPr/>
        <a:lstStyle/>
        <a:p>
          <a:pPr rtl="1"/>
          <a:r>
            <a:rPr lang="fa-IR" sz="2400" b="1" dirty="0" smtClean="0">
              <a:ln>
                <a:solidFill>
                  <a:srgbClr val="6C4916"/>
                </a:solidFill>
              </a:ln>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چارچوب تدوین اسناد توسعه بخش</a:t>
          </a:r>
          <a:endParaRPr lang="fa-IR" sz="2400" dirty="0">
            <a:solidFill>
              <a:schemeClr val="tx2">
                <a:lumMod val="50000"/>
              </a:schemeClr>
            </a:solidFill>
            <a:cs typeface="B Nazanin" panose="00000400000000000000" pitchFamily="2" charset="-78"/>
          </a:endParaRPr>
        </a:p>
      </dgm:t>
    </dgm:pt>
    <dgm:pt modelId="{2FC5D0EF-34E7-41B4-A1B6-1D1E43668681}" type="parTrans" cxnId="{70A90368-7040-47C4-ADB2-0CEAE9D6A822}">
      <dgm:prSet/>
      <dgm:spPr/>
      <dgm:t>
        <a:bodyPr/>
        <a:lstStyle/>
        <a:p>
          <a:pPr rtl="1"/>
          <a:endParaRPr lang="fa-IR" sz="1200">
            <a:solidFill>
              <a:schemeClr val="tx2">
                <a:lumMod val="50000"/>
              </a:schemeClr>
            </a:solidFill>
            <a:cs typeface="B Nazanin" panose="00000400000000000000" pitchFamily="2" charset="-78"/>
          </a:endParaRPr>
        </a:p>
      </dgm:t>
    </dgm:pt>
    <dgm:pt modelId="{95D99DD9-0F6E-435E-99DF-136362C795D7}" type="sibTrans" cxnId="{70A90368-7040-47C4-ADB2-0CEAE9D6A822}">
      <dgm:prSet/>
      <dgm:spPr/>
      <dgm:t>
        <a:bodyPr/>
        <a:lstStyle/>
        <a:p>
          <a:pPr rtl="1"/>
          <a:endParaRPr lang="fa-IR" sz="1200">
            <a:solidFill>
              <a:schemeClr val="tx2">
                <a:lumMod val="50000"/>
              </a:schemeClr>
            </a:solidFill>
            <a:cs typeface="B Nazanin" panose="00000400000000000000" pitchFamily="2" charset="-78"/>
          </a:endParaRPr>
        </a:p>
      </dgm:t>
    </dgm:pt>
    <dgm:pt modelId="{90B23B31-B8DC-4E7A-A37F-68D4D47ED469}">
      <dgm:prSet phldrT="[Tex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فهرست طرح‌های </a:t>
          </a:r>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عمرانی</a:t>
          </a:r>
          <a:endParaRPr lang="fa-IR" sz="1200" dirty="0">
            <a:solidFill>
              <a:schemeClr val="tx2">
                <a:lumMod val="50000"/>
              </a:schemeClr>
            </a:solidFill>
            <a:cs typeface="B Nazanin" panose="00000400000000000000" pitchFamily="2" charset="-78"/>
          </a:endParaRPr>
        </a:p>
      </dgm:t>
    </dgm:pt>
    <dgm:pt modelId="{C5E78662-9D3E-489B-A9D3-818E1799A55C}" type="parTrans" cxnId="{691F318B-84C9-43C2-AE9D-5738C40999FF}">
      <dgm:prSet/>
      <dgm:spPr/>
      <dgm:t>
        <a:bodyPr/>
        <a:lstStyle/>
        <a:p>
          <a:pPr rtl="1"/>
          <a:endParaRPr lang="fa-IR" sz="1200">
            <a:solidFill>
              <a:schemeClr val="tx2">
                <a:lumMod val="50000"/>
              </a:schemeClr>
            </a:solidFill>
            <a:cs typeface="B Nazanin" panose="00000400000000000000" pitchFamily="2" charset="-78"/>
          </a:endParaRPr>
        </a:p>
      </dgm:t>
    </dgm:pt>
    <dgm:pt modelId="{3C4129A1-F3EF-4FDD-8396-B3F65C80904B}" type="sibTrans" cxnId="{691F318B-84C9-43C2-AE9D-5738C40999FF}">
      <dgm:prSet/>
      <dgm:spPr/>
      <dgm:t>
        <a:bodyPr/>
        <a:lstStyle/>
        <a:p>
          <a:pPr rtl="1"/>
          <a:endParaRPr lang="fa-IR" sz="1200">
            <a:solidFill>
              <a:schemeClr val="tx2">
                <a:lumMod val="50000"/>
              </a:schemeClr>
            </a:solidFill>
            <a:cs typeface="B Nazanin" panose="00000400000000000000" pitchFamily="2" charset="-78"/>
          </a:endParaRPr>
        </a:p>
      </dgm:t>
    </dgm:pt>
    <dgm:pt modelId="{EFBABDB8-E807-4C5C-8E32-BECDBE2C70A7}">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تبیین و تحلیل وضع موجود روستاهای بخش</a:t>
          </a:r>
          <a:endParaRPr lang="fa-IR" sz="1200" b="1" dirty="0">
            <a:solidFill>
              <a:schemeClr val="tx2">
                <a:lumMod val="50000"/>
              </a:schemeClr>
            </a:solidFill>
            <a:cs typeface="B Nazanin" panose="00000400000000000000" pitchFamily="2" charset="-78"/>
          </a:endParaRPr>
        </a:p>
      </dgm:t>
    </dgm:pt>
    <dgm:pt modelId="{A0ECA73A-8EE5-4182-9918-6BBA80C4A257}" type="parTrans" cxnId="{FCFCA573-69FC-4C33-8B1B-D8EA6373C72D}">
      <dgm:prSet/>
      <dgm:spPr/>
      <dgm:t>
        <a:bodyPr/>
        <a:lstStyle/>
        <a:p>
          <a:pPr rtl="1"/>
          <a:endParaRPr lang="fa-IR" sz="1200">
            <a:solidFill>
              <a:schemeClr val="tx2">
                <a:lumMod val="50000"/>
              </a:schemeClr>
            </a:solidFill>
            <a:cs typeface="B Nazanin" panose="00000400000000000000" pitchFamily="2" charset="-78"/>
          </a:endParaRPr>
        </a:p>
      </dgm:t>
    </dgm:pt>
    <dgm:pt modelId="{E276C14B-5B6F-4C4C-B517-809536D94176}" type="sibTrans" cxnId="{FCFCA573-69FC-4C33-8B1B-D8EA6373C72D}">
      <dgm:prSet/>
      <dgm:spPr/>
      <dgm:t>
        <a:bodyPr/>
        <a:lstStyle/>
        <a:p>
          <a:pPr rtl="1"/>
          <a:endParaRPr lang="fa-IR" sz="1200">
            <a:solidFill>
              <a:schemeClr val="tx2">
                <a:lumMod val="50000"/>
              </a:schemeClr>
            </a:solidFill>
            <a:cs typeface="B Nazanin" panose="00000400000000000000" pitchFamily="2" charset="-78"/>
          </a:endParaRPr>
        </a:p>
      </dgm:t>
    </dgm:pt>
    <dgm:pt modelId="{DFFED1A6-827C-4867-9C0C-770E19E62423}">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4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قابلیت‌ها</a:t>
          </a:r>
          <a:r>
            <a:rPr lang="fa-IR" sz="14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30FBE0EC-B3B0-42A2-A4E7-1D04DF8E874E}" type="parTrans" cxnId="{EB4D0546-E10B-41B4-AEF9-F6F1AEA63168}">
      <dgm:prSet/>
      <dgm:spPr/>
      <dgm:t>
        <a:bodyPr/>
        <a:lstStyle/>
        <a:p>
          <a:pPr rtl="1"/>
          <a:endParaRPr lang="fa-IR" sz="1200">
            <a:solidFill>
              <a:schemeClr val="tx2">
                <a:lumMod val="50000"/>
              </a:schemeClr>
            </a:solidFill>
            <a:cs typeface="B Nazanin" panose="00000400000000000000" pitchFamily="2" charset="-78"/>
          </a:endParaRPr>
        </a:p>
      </dgm:t>
    </dgm:pt>
    <dgm:pt modelId="{B09DB00E-688E-4F33-8384-08ACB263E36F}" type="sibTrans" cxnId="{EB4D0546-E10B-41B4-AEF9-F6F1AEA63168}">
      <dgm:prSet/>
      <dgm:spPr/>
      <dgm:t>
        <a:bodyPr/>
        <a:lstStyle/>
        <a:p>
          <a:pPr rtl="1"/>
          <a:endParaRPr lang="fa-IR" sz="1200">
            <a:solidFill>
              <a:schemeClr val="tx2">
                <a:lumMod val="50000"/>
              </a:schemeClr>
            </a:solidFill>
            <a:cs typeface="B Nazanin" panose="00000400000000000000" pitchFamily="2" charset="-78"/>
          </a:endParaRPr>
        </a:p>
      </dgm:t>
    </dgm:pt>
    <dgm:pt modelId="{9F7B6123-F83C-4475-AF43-132E0A425FC7}">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3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محدودیت ها </a:t>
          </a:r>
        </a:p>
        <a:p>
          <a:pPr rtl="1"/>
          <a:r>
            <a:rPr lang="fa-IR" sz="13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fa-IR" sz="1300" b="1"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0A084747-F28B-44A1-98F2-785181EF51A5}" type="parTrans" cxnId="{57C6D85C-D278-4C58-84CB-63AB75EDB202}">
      <dgm:prSet/>
      <dgm:spPr/>
      <dgm:t>
        <a:bodyPr/>
        <a:lstStyle/>
        <a:p>
          <a:pPr rtl="1"/>
          <a:endParaRPr lang="fa-IR" sz="1200">
            <a:solidFill>
              <a:schemeClr val="tx2">
                <a:lumMod val="50000"/>
              </a:schemeClr>
            </a:solidFill>
            <a:cs typeface="B Nazanin" panose="00000400000000000000" pitchFamily="2" charset="-78"/>
          </a:endParaRPr>
        </a:p>
      </dgm:t>
    </dgm:pt>
    <dgm:pt modelId="{D99D71B8-2087-48AA-BEEF-B08397B34E93}" type="sibTrans" cxnId="{57C6D85C-D278-4C58-84CB-63AB75EDB202}">
      <dgm:prSet/>
      <dgm:spPr/>
      <dgm:t>
        <a:bodyPr/>
        <a:lstStyle/>
        <a:p>
          <a:pPr rtl="1"/>
          <a:endParaRPr lang="fa-IR" sz="1200">
            <a:solidFill>
              <a:schemeClr val="tx2">
                <a:lumMod val="50000"/>
              </a:schemeClr>
            </a:solidFill>
            <a:cs typeface="B Nazanin" panose="00000400000000000000" pitchFamily="2" charset="-78"/>
          </a:endParaRPr>
        </a:p>
      </dgm:t>
    </dgm:pt>
    <dgm:pt modelId="{0AB1D983-2BC4-48B8-91AF-3807BE1CB7F3}">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نقشه ساختار و سازمان فضایی بخش</a:t>
          </a:r>
          <a:endParaRPr lang="en-US" sz="1200" b="1"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265EC446-C032-42C4-9591-1A1AB438635F}" type="parTrans" cxnId="{CB2F9DB7-808C-4BDF-9DAB-24DA9D21FD55}">
      <dgm:prSet/>
      <dgm:spPr/>
      <dgm:t>
        <a:bodyPr/>
        <a:lstStyle/>
        <a:p>
          <a:pPr rtl="1"/>
          <a:endParaRPr lang="fa-IR" sz="1200">
            <a:solidFill>
              <a:schemeClr val="tx2">
                <a:lumMod val="50000"/>
              </a:schemeClr>
            </a:solidFill>
            <a:cs typeface="B Nazanin" panose="00000400000000000000" pitchFamily="2" charset="-78"/>
          </a:endParaRPr>
        </a:p>
      </dgm:t>
    </dgm:pt>
    <dgm:pt modelId="{4183708B-4E15-4C76-8FD9-F115B590DD47}" type="sibTrans" cxnId="{CB2F9DB7-808C-4BDF-9DAB-24DA9D21FD55}">
      <dgm:prSet/>
      <dgm:spPr/>
      <dgm:t>
        <a:bodyPr/>
        <a:lstStyle/>
        <a:p>
          <a:pPr rtl="1"/>
          <a:endParaRPr lang="fa-IR" sz="1200">
            <a:solidFill>
              <a:schemeClr val="tx2">
                <a:lumMod val="50000"/>
              </a:schemeClr>
            </a:solidFill>
            <a:cs typeface="B Nazanin" panose="00000400000000000000" pitchFamily="2" charset="-78"/>
          </a:endParaRPr>
        </a:p>
      </dgm:t>
    </dgm:pt>
    <dgm:pt modelId="{8ACFA9FB-107A-415C-A16F-785C32EAF462}">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تصویر کلان توسعه روستاهای بخش</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(اهداف کلی، اهداف کمی)</a:t>
          </a:r>
          <a:endParaRPr lang="fa-IR" sz="1200" b="0" dirty="0">
            <a:solidFill>
              <a:schemeClr val="tx2">
                <a:lumMod val="50000"/>
              </a:schemeClr>
            </a:solidFill>
            <a:cs typeface="B Nazanin" panose="00000400000000000000" pitchFamily="2" charset="-78"/>
          </a:endParaRPr>
        </a:p>
      </dgm:t>
    </dgm:pt>
    <dgm:pt modelId="{E559BE48-1C61-4B22-A84C-280154604051}" type="parTrans" cxnId="{F4AD707D-B356-4CAF-8DDE-F8D97CE95BE1}">
      <dgm:prSet/>
      <dgm:spPr/>
      <dgm:t>
        <a:bodyPr/>
        <a:lstStyle/>
        <a:p>
          <a:pPr rtl="1"/>
          <a:endParaRPr lang="fa-IR" sz="1200">
            <a:solidFill>
              <a:schemeClr val="tx2">
                <a:lumMod val="50000"/>
              </a:schemeClr>
            </a:solidFill>
            <a:cs typeface="B Nazanin" panose="00000400000000000000" pitchFamily="2" charset="-78"/>
          </a:endParaRPr>
        </a:p>
      </dgm:t>
    </dgm:pt>
    <dgm:pt modelId="{C3DFC975-43FD-4CB2-B723-05428A7470D4}" type="sibTrans" cxnId="{F4AD707D-B356-4CAF-8DDE-F8D97CE95BE1}">
      <dgm:prSet/>
      <dgm:spPr/>
      <dgm:t>
        <a:bodyPr/>
        <a:lstStyle/>
        <a:p>
          <a:pPr rtl="1"/>
          <a:endParaRPr lang="fa-IR" sz="1200">
            <a:solidFill>
              <a:schemeClr val="tx2">
                <a:lumMod val="50000"/>
              </a:schemeClr>
            </a:solidFill>
            <a:cs typeface="B Nazanin" panose="00000400000000000000" pitchFamily="2" charset="-78"/>
          </a:endParaRPr>
        </a:p>
      </dgm:t>
    </dgm:pt>
    <dgm:pt modelId="{E0844CC6-0FA6-4081-8F90-1B054D9A0FB5}">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جهت‌گیری‌های توسعه</a:t>
          </a:r>
          <a:endParaRPr lang="fa-IR" sz="1200" b="1" dirty="0">
            <a:solidFill>
              <a:schemeClr val="tx2">
                <a:lumMod val="50000"/>
              </a:schemeClr>
            </a:solidFill>
            <a:cs typeface="B Nazanin" panose="00000400000000000000" pitchFamily="2" charset="-78"/>
          </a:endParaRPr>
        </a:p>
      </dgm:t>
    </dgm:pt>
    <dgm:pt modelId="{2BBAF0E2-7241-4354-B31A-1A9D927615E8}" type="parTrans" cxnId="{1E0507A1-D64F-49C9-A1C5-501CECB929BB}">
      <dgm:prSet/>
      <dgm:spPr/>
      <dgm:t>
        <a:bodyPr/>
        <a:lstStyle/>
        <a:p>
          <a:pPr rtl="1"/>
          <a:endParaRPr lang="fa-IR" sz="1200">
            <a:solidFill>
              <a:schemeClr val="tx2">
                <a:lumMod val="50000"/>
              </a:schemeClr>
            </a:solidFill>
            <a:cs typeface="B Nazanin" panose="00000400000000000000" pitchFamily="2" charset="-78"/>
          </a:endParaRPr>
        </a:p>
      </dgm:t>
    </dgm:pt>
    <dgm:pt modelId="{28630B97-C7FB-422A-99A7-DF728720CC79}" type="sibTrans" cxnId="{1E0507A1-D64F-49C9-A1C5-501CECB929BB}">
      <dgm:prSet/>
      <dgm:spPr/>
      <dgm:t>
        <a:bodyPr/>
        <a:lstStyle/>
        <a:p>
          <a:pPr rtl="1"/>
          <a:endParaRPr lang="fa-IR" sz="1200">
            <a:solidFill>
              <a:schemeClr val="tx2">
                <a:lumMod val="50000"/>
              </a:schemeClr>
            </a:solidFill>
            <a:cs typeface="B Nazanin" panose="00000400000000000000" pitchFamily="2" charset="-78"/>
          </a:endParaRPr>
        </a:p>
      </dgm:t>
    </dgm:pt>
    <dgm:pt modelId="{782B8D7C-EE63-41D1-A391-11FF59F5AFDC}">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راهبردها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8426B3F2-A174-4187-949B-1FAC4371DE96}" type="parTrans" cxnId="{5F0178DA-15F2-4E89-BBE0-0F34A54BE271}">
      <dgm:prSet/>
      <dgm:spPr/>
      <dgm:t>
        <a:bodyPr/>
        <a:lstStyle/>
        <a:p>
          <a:pPr rtl="1"/>
          <a:endParaRPr lang="fa-IR" sz="1200">
            <a:solidFill>
              <a:schemeClr val="tx2">
                <a:lumMod val="50000"/>
              </a:schemeClr>
            </a:solidFill>
            <a:cs typeface="B Nazanin" panose="00000400000000000000" pitchFamily="2" charset="-78"/>
          </a:endParaRPr>
        </a:p>
      </dgm:t>
    </dgm:pt>
    <dgm:pt modelId="{1B0795FF-DDA7-4705-8089-545A8955924C}" type="sibTrans" cxnId="{5F0178DA-15F2-4E89-BBE0-0F34A54BE271}">
      <dgm:prSet/>
      <dgm:spPr/>
      <dgm:t>
        <a:bodyPr/>
        <a:lstStyle/>
        <a:p>
          <a:pPr rtl="1"/>
          <a:endParaRPr lang="fa-IR" sz="1200">
            <a:solidFill>
              <a:schemeClr val="tx2">
                <a:lumMod val="50000"/>
              </a:schemeClr>
            </a:solidFill>
            <a:cs typeface="B Nazanin" panose="00000400000000000000" pitchFamily="2" charset="-78"/>
          </a:endParaRPr>
        </a:p>
      </dgm:t>
    </dgm:pt>
    <dgm:pt modelId="{0C2F743F-5F66-44F0-99B1-DD971EECF2CF}">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راهبردها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748685EF-13F1-4C69-B643-4DAD0377A21B}" type="parTrans" cxnId="{1F3753D5-EF46-40C6-A887-B2641DBFEDCF}">
      <dgm:prSet/>
      <dgm:spPr/>
      <dgm:t>
        <a:bodyPr/>
        <a:lstStyle/>
        <a:p>
          <a:pPr rtl="1"/>
          <a:endParaRPr lang="fa-IR" sz="1200">
            <a:solidFill>
              <a:schemeClr val="tx2">
                <a:lumMod val="50000"/>
              </a:schemeClr>
            </a:solidFill>
            <a:cs typeface="B Nazanin" panose="00000400000000000000" pitchFamily="2" charset="-78"/>
          </a:endParaRPr>
        </a:p>
      </dgm:t>
    </dgm:pt>
    <dgm:pt modelId="{3D0FAB12-6146-416C-90C8-EA418172DA79}" type="sibTrans" cxnId="{1F3753D5-EF46-40C6-A887-B2641DBFEDCF}">
      <dgm:prSet/>
      <dgm:spPr/>
      <dgm:t>
        <a:bodyPr/>
        <a:lstStyle/>
        <a:p>
          <a:pPr rtl="1"/>
          <a:endParaRPr lang="fa-IR" sz="1200">
            <a:solidFill>
              <a:schemeClr val="tx2">
                <a:lumMod val="50000"/>
              </a:schemeClr>
            </a:solidFill>
            <a:cs typeface="B Nazanin" panose="00000400000000000000" pitchFamily="2" charset="-78"/>
          </a:endParaRPr>
        </a:p>
      </dgm:t>
    </dgm:pt>
    <dgm:pt modelId="{8A921458-A7E5-4F45-A343-628B88BC731E}">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سیاست های اجرایی ها</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6F5D0DB2-8EC5-4524-8A7B-AFAC923836B1}" type="parTrans" cxnId="{E25E6D42-0D9F-4464-99C3-CFB95AF79568}">
      <dgm:prSet/>
      <dgm:spPr/>
      <dgm:t>
        <a:bodyPr/>
        <a:lstStyle/>
        <a:p>
          <a:pPr rtl="1"/>
          <a:endParaRPr lang="fa-IR" sz="1200">
            <a:solidFill>
              <a:schemeClr val="tx2">
                <a:lumMod val="50000"/>
              </a:schemeClr>
            </a:solidFill>
            <a:cs typeface="B Nazanin" panose="00000400000000000000" pitchFamily="2" charset="-78"/>
          </a:endParaRPr>
        </a:p>
      </dgm:t>
    </dgm:pt>
    <dgm:pt modelId="{59B38AB7-4512-4D27-9773-A85F3773D72A}" type="sibTrans" cxnId="{E25E6D42-0D9F-4464-99C3-CFB95AF79568}">
      <dgm:prSet/>
      <dgm:spPr/>
      <dgm:t>
        <a:bodyPr/>
        <a:lstStyle/>
        <a:p>
          <a:pPr rtl="1"/>
          <a:endParaRPr lang="fa-IR" sz="1200">
            <a:solidFill>
              <a:schemeClr val="tx2">
                <a:lumMod val="50000"/>
              </a:schemeClr>
            </a:solidFill>
            <a:cs typeface="B Nazanin" panose="00000400000000000000" pitchFamily="2" charset="-78"/>
          </a:endParaRPr>
        </a:p>
      </dgm:t>
    </dgm:pt>
    <dgm:pt modelId="{E447B00A-1E61-44B1-86F4-81789B9A4936}">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ساختار و سازمان فضایی هدف</a:t>
          </a:r>
          <a:endParaRPr lang="fa-IR" sz="1200" b="1" dirty="0">
            <a:solidFill>
              <a:schemeClr val="tx2">
                <a:lumMod val="50000"/>
              </a:schemeClr>
            </a:solidFill>
            <a:cs typeface="B Nazanin" panose="00000400000000000000" pitchFamily="2" charset="-78"/>
          </a:endParaRPr>
        </a:p>
      </dgm:t>
    </dgm:pt>
    <dgm:pt modelId="{74AD571E-9A65-4FC9-BB4A-879A02EC3D55}" type="parTrans" cxnId="{571EF551-3C1A-4B64-BCE6-081933893EA2}">
      <dgm:prSet/>
      <dgm:spPr/>
      <dgm:t>
        <a:bodyPr/>
        <a:lstStyle/>
        <a:p>
          <a:pPr rtl="1"/>
          <a:endParaRPr lang="fa-IR" sz="1200">
            <a:solidFill>
              <a:schemeClr val="tx2">
                <a:lumMod val="50000"/>
              </a:schemeClr>
            </a:solidFill>
            <a:cs typeface="B Nazanin" panose="00000400000000000000" pitchFamily="2" charset="-78"/>
          </a:endParaRPr>
        </a:p>
      </dgm:t>
    </dgm:pt>
    <dgm:pt modelId="{1FA12D46-5878-4A51-9D94-04EB9EDAD278}" type="sibTrans" cxnId="{571EF551-3C1A-4B64-BCE6-081933893EA2}">
      <dgm:prSet/>
      <dgm:spPr/>
      <dgm:t>
        <a:bodyPr/>
        <a:lstStyle/>
        <a:p>
          <a:pPr rtl="1"/>
          <a:endParaRPr lang="fa-IR" sz="1200">
            <a:solidFill>
              <a:schemeClr val="tx2">
                <a:lumMod val="50000"/>
              </a:schemeClr>
            </a:solidFill>
            <a:cs typeface="B Nazanin" panose="00000400000000000000" pitchFamily="2" charset="-78"/>
          </a:endParaRPr>
        </a:p>
      </dgm:t>
    </dgm:pt>
    <dgm:pt modelId="{E30F7FAA-92F9-4174-86D8-12B885892241}">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فهرست طرح‌های سرمایه</a:t>
          </a:r>
          <a:endPar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‌گذاری</a:t>
          </a:r>
          <a:endParaRPr lang="fa-IR" sz="1200" b="1" dirty="0">
            <a:solidFill>
              <a:schemeClr val="tx2">
                <a:lumMod val="50000"/>
              </a:schemeClr>
            </a:solidFill>
            <a:cs typeface="B Nazanin" panose="00000400000000000000" pitchFamily="2" charset="-78"/>
          </a:endParaRPr>
        </a:p>
      </dgm:t>
    </dgm:pt>
    <dgm:pt modelId="{57E86B36-099E-4713-A4A7-DB8EDD773C09}" type="parTrans" cxnId="{19078886-31BC-4192-9682-253883F609BA}">
      <dgm:prSet/>
      <dgm:spPr/>
      <dgm:t>
        <a:bodyPr/>
        <a:lstStyle/>
        <a:p>
          <a:pPr rtl="1"/>
          <a:endParaRPr lang="fa-IR" sz="1200">
            <a:solidFill>
              <a:schemeClr val="tx2">
                <a:lumMod val="50000"/>
              </a:schemeClr>
            </a:solidFill>
            <a:cs typeface="B Nazanin" panose="00000400000000000000" pitchFamily="2" charset="-78"/>
          </a:endParaRPr>
        </a:p>
      </dgm:t>
    </dgm:pt>
    <dgm:pt modelId="{0778AFFC-6A11-4D04-8C00-0980A3BA0771}" type="sibTrans" cxnId="{19078886-31BC-4192-9682-253883F609BA}">
      <dgm:prSet/>
      <dgm:spPr/>
      <dgm:t>
        <a:bodyPr/>
        <a:lstStyle/>
        <a:p>
          <a:pPr rtl="1"/>
          <a:endParaRPr lang="fa-IR" sz="1200">
            <a:solidFill>
              <a:schemeClr val="tx2">
                <a:lumMod val="50000"/>
              </a:schemeClr>
            </a:solidFill>
            <a:cs typeface="B Nazanin" panose="00000400000000000000" pitchFamily="2" charset="-78"/>
          </a:endParaRPr>
        </a:p>
      </dgm:t>
    </dgm:pt>
    <dgm:pt modelId="{F55D457E-D34F-418A-BC04-45DA25806469}" type="pres">
      <dgm:prSet presAssocID="{E91696AE-F326-4C36-BBAB-9BF8F30814E3}" presName="hierChild1" presStyleCnt="0">
        <dgm:presLayoutVars>
          <dgm:orgChart val="1"/>
          <dgm:chPref val="1"/>
          <dgm:dir/>
          <dgm:animOne val="branch"/>
          <dgm:animLvl val="lvl"/>
          <dgm:resizeHandles/>
        </dgm:presLayoutVars>
      </dgm:prSet>
      <dgm:spPr/>
      <dgm:t>
        <a:bodyPr/>
        <a:lstStyle/>
        <a:p>
          <a:pPr rtl="1"/>
          <a:endParaRPr lang="fa-IR"/>
        </a:p>
      </dgm:t>
    </dgm:pt>
    <dgm:pt modelId="{43AFA2A3-A010-481A-9F6B-203A3F0092F4}" type="pres">
      <dgm:prSet presAssocID="{E5EDD27C-B3F2-4423-9E70-2E933AC6C387}" presName="hierRoot1" presStyleCnt="0">
        <dgm:presLayoutVars>
          <dgm:hierBranch val="init"/>
        </dgm:presLayoutVars>
      </dgm:prSet>
      <dgm:spPr/>
    </dgm:pt>
    <dgm:pt modelId="{587970E0-C725-4E06-80A7-032A75BC75A4}" type="pres">
      <dgm:prSet presAssocID="{E5EDD27C-B3F2-4423-9E70-2E933AC6C387}" presName="rootComposite1" presStyleCnt="0"/>
      <dgm:spPr/>
    </dgm:pt>
    <dgm:pt modelId="{DFE47EC4-9540-4DEC-AB06-94ADC8BB3185}" type="pres">
      <dgm:prSet presAssocID="{E5EDD27C-B3F2-4423-9E70-2E933AC6C387}" presName="rootText1" presStyleLbl="node0" presStyleIdx="0" presStyleCnt="1" custScaleX="819597" custScaleY="210827" custLinFactY="-5169" custLinFactNeighborX="-30826" custLinFactNeighborY="-100000">
        <dgm:presLayoutVars>
          <dgm:chPref val="3"/>
        </dgm:presLayoutVars>
      </dgm:prSet>
      <dgm:spPr/>
      <dgm:t>
        <a:bodyPr/>
        <a:lstStyle/>
        <a:p>
          <a:pPr rtl="1"/>
          <a:endParaRPr lang="fa-IR"/>
        </a:p>
      </dgm:t>
    </dgm:pt>
    <dgm:pt modelId="{C2D30A52-B23A-4D92-98EE-3C339F6CFE3B}" type="pres">
      <dgm:prSet presAssocID="{E5EDD27C-B3F2-4423-9E70-2E933AC6C387}" presName="rootConnector1" presStyleLbl="node1" presStyleIdx="0" presStyleCnt="0"/>
      <dgm:spPr/>
      <dgm:t>
        <a:bodyPr/>
        <a:lstStyle/>
        <a:p>
          <a:pPr rtl="1"/>
          <a:endParaRPr lang="fa-IR"/>
        </a:p>
      </dgm:t>
    </dgm:pt>
    <dgm:pt modelId="{55B8FCCF-DFB4-4AC7-83EE-13EDE0C47334}" type="pres">
      <dgm:prSet presAssocID="{E5EDD27C-B3F2-4423-9E70-2E933AC6C387}" presName="hierChild2" presStyleCnt="0"/>
      <dgm:spPr/>
    </dgm:pt>
    <dgm:pt modelId="{5C0DCED5-CC2F-4168-AF30-9701765A5E22}" type="pres">
      <dgm:prSet presAssocID="{C5E78662-9D3E-489B-A9D3-818E1799A55C}" presName="Name37" presStyleLbl="parChTrans1D2" presStyleIdx="0" presStyleCnt="12"/>
      <dgm:spPr/>
      <dgm:t>
        <a:bodyPr/>
        <a:lstStyle/>
        <a:p>
          <a:pPr rtl="1"/>
          <a:endParaRPr lang="fa-IR"/>
        </a:p>
      </dgm:t>
    </dgm:pt>
    <dgm:pt modelId="{CCF7F9FF-624D-4649-A3D3-0536AD8114E3}" type="pres">
      <dgm:prSet presAssocID="{90B23B31-B8DC-4E7A-A37F-68D4D47ED469}" presName="hierRoot2" presStyleCnt="0">
        <dgm:presLayoutVars>
          <dgm:hierBranch val="init"/>
        </dgm:presLayoutVars>
      </dgm:prSet>
      <dgm:spPr/>
    </dgm:pt>
    <dgm:pt modelId="{D59BE2DC-28C0-4DC3-9630-6F356AA1CE1A}" type="pres">
      <dgm:prSet presAssocID="{90B23B31-B8DC-4E7A-A37F-68D4D47ED469}" presName="rootComposite" presStyleCnt="0"/>
      <dgm:spPr/>
    </dgm:pt>
    <dgm:pt modelId="{1025236B-2448-4757-9F38-5D3F4B97B8FE}" type="pres">
      <dgm:prSet presAssocID="{90B23B31-B8DC-4E7A-A37F-68D4D47ED469}" presName="rootText" presStyleLbl="node2" presStyleIdx="0" presStyleCnt="12" custScaleY="873088">
        <dgm:presLayoutVars>
          <dgm:chPref val="3"/>
        </dgm:presLayoutVars>
      </dgm:prSet>
      <dgm:spPr/>
      <dgm:t>
        <a:bodyPr/>
        <a:lstStyle/>
        <a:p>
          <a:pPr rtl="1"/>
          <a:endParaRPr lang="fa-IR"/>
        </a:p>
      </dgm:t>
    </dgm:pt>
    <dgm:pt modelId="{D12F0A01-11A0-4426-9ECD-DA0605CE9D84}" type="pres">
      <dgm:prSet presAssocID="{90B23B31-B8DC-4E7A-A37F-68D4D47ED469}" presName="rootConnector" presStyleLbl="node2" presStyleIdx="0" presStyleCnt="12"/>
      <dgm:spPr/>
      <dgm:t>
        <a:bodyPr/>
        <a:lstStyle/>
        <a:p>
          <a:pPr rtl="1"/>
          <a:endParaRPr lang="fa-IR"/>
        </a:p>
      </dgm:t>
    </dgm:pt>
    <dgm:pt modelId="{78DC4EEC-4061-42C9-B840-32261AFC1795}" type="pres">
      <dgm:prSet presAssocID="{90B23B31-B8DC-4E7A-A37F-68D4D47ED469}" presName="hierChild4" presStyleCnt="0"/>
      <dgm:spPr/>
    </dgm:pt>
    <dgm:pt modelId="{806B7085-F498-4A90-9034-25B63BD51FE4}" type="pres">
      <dgm:prSet presAssocID="{90B23B31-B8DC-4E7A-A37F-68D4D47ED469}" presName="hierChild5" presStyleCnt="0"/>
      <dgm:spPr/>
    </dgm:pt>
    <dgm:pt modelId="{E1EA3512-03CA-4ED8-B295-23E99AE57E5C}" type="pres">
      <dgm:prSet presAssocID="{57E86B36-099E-4713-A4A7-DB8EDD773C09}" presName="Name37" presStyleLbl="parChTrans1D2" presStyleIdx="1" presStyleCnt="12"/>
      <dgm:spPr/>
      <dgm:t>
        <a:bodyPr/>
        <a:lstStyle/>
        <a:p>
          <a:pPr rtl="1"/>
          <a:endParaRPr lang="fa-IR"/>
        </a:p>
      </dgm:t>
    </dgm:pt>
    <dgm:pt modelId="{F8877710-7388-40AB-AF07-6F51887B350A}" type="pres">
      <dgm:prSet presAssocID="{E30F7FAA-92F9-4174-86D8-12B885892241}" presName="hierRoot2" presStyleCnt="0">
        <dgm:presLayoutVars>
          <dgm:hierBranch val="init"/>
        </dgm:presLayoutVars>
      </dgm:prSet>
      <dgm:spPr/>
    </dgm:pt>
    <dgm:pt modelId="{7D51A91F-FC24-48D5-AD57-F9F80B25CFCE}" type="pres">
      <dgm:prSet presAssocID="{E30F7FAA-92F9-4174-86D8-12B885892241}" presName="rootComposite" presStyleCnt="0"/>
      <dgm:spPr/>
    </dgm:pt>
    <dgm:pt modelId="{BD2B0FA1-AA74-4DA2-A8C3-1791E67DA103}" type="pres">
      <dgm:prSet presAssocID="{E30F7FAA-92F9-4174-86D8-12B885892241}" presName="rootText" presStyleLbl="node2" presStyleIdx="1" presStyleCnt="12" custScaleY="877017">
        <dgm:presLayoutVars>
          <dgm:chPref val="3"/>
        </dgm:presLayoutVars>
      </dgm:prSet>
      <dgm:spPr/>
      <dgm:t>
        <a:bodyPr/>
        <a:lstStyle/>
        <a:p>
          <a:pPr rtl="1"/>
          <a:endParaRPr lang="fa-IR"/>
        </a:p>
      </dgm:t>
    </dgm:pt>
    <dgm:pt modelId="{8D687E09-388A-4660-B7CC-81F046EBA415}" type="pres">
      <dgm:prSet presAssocID="{E30F7FAA-92F9-4174-86D8-12B885892241}" presName="rootConnector" presStyleLbl="node2" presStyleIdx="1" presStyleCnt="12"/>
      <dgm:spPr/>
      <dgm:t>
        <a:bodyPr/>
        <a:lstStyle/>
        <a:p>
          <a:pPr rtl="1"/>
          <a:endParaRPr lang="fa-IR"/>
        </a:p>
      </dgm:t>
    </dgm:pt>
    <dgm:pt modelId="{0A399F08-3D19-4CC7-A388-5395266B8FF0}" type="pres">
      <dgm:prSet presAssocID="{E30F7FAA-92F9-4174-86D8-12B885892241}" presName="hierChild4" presStyleCnt="0"/>
      <dgm:spPr/>
    </dgm:pt>
    <dgm:pt modelId="{64DC0652-6FC1-4F16-8F91-DCB1151E43FE}" type="pres">
      <dgm:prSet presAssocID="{E30F7FAA-92F9-4174-86D8-12B885892241}" presName="hierChild5" presStyleCnt="0"/>
      <dgm:spPr/>
    </dgm:pt>
    <dgm:pt modelId="{B0B58DF3-95C4-4793-93FB-7AC2EFD10C98}" type="pres">
      <dgm:prSet presAssocID="{74AD571E-9A65-4FC9-BB4A-879A02EC3D55}" presName="Name37" presStyleLbl="parChTrans1D2" presStyleIdx="2" presStyleCnt="12"/>
      <dgm:spPr/>
      <dgm:t>
        <a:bodyPr/>
        <a:lstStyle/>
        <a:p>
          <a:pPr rtl="1"/>
          <a:endParaRPr lang="fa-IR"/>
        </a:p>
      </dgm:t>
    </dgm:pt>
    <dgm:pt modelId="{68AD80C2-C30A-4F39-855E-B164E3E54661}" type="pres">
      <dgm:prSet presAssocID="{E447B00A-1E61-44B1-86F4-81789B9A4936}" presName="hierRoot2" presStyleCnt="0">
        <dgm:presLayoutVars>
          <dgm:hierBranch val="init"/>
        </dgm:presLayoutVars>
      </dgm:prSet>
      <dgm:spPr/>
    </dgm:pt>
    <dgm:pt modelId="{E2657D7F-EF0D-4C76-BECD-7E21F648E572}" type="pres">
      <dgm:prSet presAssocID="{E447B00A-1E61-44B1-86F4-81789B9A4936}" presName="rootComposite" presStyleCnt="0"/>
      <dgm:spPr/>
    </dgm:pt>
    <dgm:pt modelId="{6988D02C-7C44-46C2-ADC5-B8DDFD37F4DA}" type="pres">
      <dgm:prSet presAssocID="{E447B00A-1E61-44B1-86F4-81789B9A4936}" presName="rootText" presStyleLbl="node2" presStyleIdx="2" presStyleCnt="12" custScaleY="892355">
        <dgm:presLayoutVars>
          <dgm:chPref val="3"/>
        </dgm:presLayoutVars>
      </dgm:prSet>
      <dgm:spPr/>
      <dgm:t>
        <a:bodyPr/>
        <a:lstStyle/>
        <a:p>
          <a:pPr rtl="1"/>
          <a:endParaRPr lang="fa-IR"/>
        </a:p>
      </dgm:t>
    </dgm:pt>
    <dgm:pt modelId="{12FFF3B7-A69B-4258-9331-D97DAA1372DF}" type="pres">
      <dgm:prSet presAssocID="{E447B00A-1E61-44B1-86F4-81789B9A4936}" presName="rootConnector" presStyleLbl="node2" presStyleIdx="2" presStyleCnt="12"/>
      <dgm:spPr/>
      <dgm:t>
        <a:bodyPr/>
        <a:lstStyle/>
        <a:p>
          <a:pPr rtl="1"/>
          <a:endParaRPr lang="fa-IR"/>
        </a:p>
      </dgm:t>
    </dgm:pt>
    <dgm:pt modelId="{5AF50DC5-08AD-41B6-8B47-98782C34F3FB}" type="pres">
      <dgm:prSet presAssocID="{E447B00A-1E61-44B1-86F4-81789B9A4936}" presName="hierChild4" presStyleCnt="0"/>
      <dgm:spPr/>
    </dgm:pt>
    <dgm:pt modelId="{8BA89407-F63D-4E8B-AD7B-2AA7B55A0500}" type="pres">
      <dgm:prSet presAssocID="{E447B00A-1E61-44B1-86F4-81789B9A4936}" presName="hierChild5" presStyleCnt="0"/>
      <dgm:spPr/>
    </dgm:pt>
    <dgm:pt modelId="{6696ABBC-D97B-4601-B36C-9A786E4C98BB}" type="pres">
      <dgm:prSet presAssocID="{6F5D0DB2-8EC5-4524-8A7B-AFAC923836B1}" presName="Name37" presStyleLbl="parChTrans1D2" presStyleIdx="3" presStyleCnt="12"/>
      <dgm:spPr/>
      <dgm:t>
        <a:bodyPr/>
        <a:lstStyle/>
        <a:p>
          <a:pPr rtl="1"/>
          <a:endParaRPr lang="fa-IR"/>
        </a:p>
      </dgm:t>
    </dgm:pt>
    <dgm:pt modelId="{57F05EDD-65E5-433D-9698-3ED3C0CA3474}" type="pres">
      <dgm:prSet presAssocID="{8A921458-A7E5-4F45-A343-628B88BC731E}" presName="hierRoot2" presStyleCnt="0">
        <dgm:presLayoutVars>
          <dgm:hierBranch val="init"/>
        </dgm:presLayoutVars>
      </dgm:prSet>
      <dgm:spPr/>
    </dgm:pt>
    <dgm:pt modelId="{AB621AD0-59D1-41BC-B788-E5FB8319571B}" type="pres">
      <dgm:prSet presAssocID="{8A921458-A7E5-4F45-A343-628B88BC731E}" presName="rootComposite" presStyleCnt="0"/>
      <dgm:spPr/>
    </dgm:pt>
    <dgm:pt modelId="{E62D9220-A662-4911-9570-D42062474378}" type="pres">
      <dgm:prSet presAssocID="{8A921458-A7E5-4F45-A343-628B88BC731E}" presName="rootText" presStyleLbl="node2" presStyleIdx="3" presStyleCnt="12" custScaleY="908697">
        <dgm:presLayoutVars>
          <dgm:chPref val="3"/>
        </dgm:presLayoutVars>
      </dgm:prSet>
      <dgm:spPr/>
      <dgm:t>
        <a:bodyPr/>
        <a:lstStyle/>
        <a:p>
          <a:pPr rtl="1"/>
          <a:endParaRPr lang="fa-IR"/>
        </a:p>
      </dgm:t>
    </dgm:pt>
    <dgm:pt modelId="{382E215C-94C4-418A-8D6E-0D389F995F64}" type="pres">
      <dgm:prSet presAssocID="{8A921458-A7E5-4F45-A343-628B88BC731E}" presName="rootConnector" presStyleLbl="node2" presStyleIdx="3" presStyleCnt="12"/>
      <dgm:spPr/>
      <dgm:t>
        <a:bodyPr/>
        <a:lstStyle/>
        <a:p>
          <a:pPr rtl="1"/>
          <a:endParaRPr lang="fa-IR"/>
        </a:p>
      </dgm:t>
    </dgm:pt>
    <dgm:pt modelId="{5DB352A0-30C2-43CA-95F1-6180DAA29A8F}" type="pres">
      <dgm:prSet presAssocID="{8A921458-A7E5-4F45-A343-628B88BC731E}" presName="hierChild4" presStyleCnt="0"/>
      <dgm:spPr/>
    </dgm:pt>
    <dgm:pt modelId="{E723C641-4CBE-4EC8-AE49-AF13E76F48AA}" type="pres">
      <dgm:prSet presAssocID="{8A921458-A7E5-4F45-A343-628B88BC731E}" presName="hierChild5" presStyleCnt="0"/>
      <dgm:spPr/>
    </dgm:pt>
    <dgm:pt modelId="{41CA1307-748B-4D80-8526-211CAC54F448}" type="pres">
      <dgm:prSet presAssocID="{748685EF-13F1-4C69-B643-4DAD0377A21B}" presName="Name37" presStyleLbl="parChTrans1D2" presStyleIdx="4" presStyleCnt="12"/>
      <dgm:spPr/>
      <dgm:t>
        <a:bodyPr/>
        <a:lstStyle/>
        <a:p>
          <a:pPr rtl="1"/>
          <a:endParaRPr lang="fa-IR"/>
        </a:p>
      </dgm:t>
    </dgm:pt>
    <dgm:pt modelId="{5E006B92-55B2-440D-94B4-78047F49294C}" type="pres">
      <dgm:prSet presAssocID="{0C2F743F-5F66-44F0-99B1-DD971EECF2CF}" presName="hierRoot2" presStyleCnt="0">
        <dgm:presLayoutVars>
          <dgm:hierBranch val="init"/>
        </dgm:presLayoutVars>
      </dgm:prSet>
      <dgm:spPr/>
    </dgm:pt>
    <dgm:pt modelId="{A9E95BE8-9B07-4FC1-A181-F68E4C51B483}" type="pres">
      <dgm:prSet presAssocID="{0C2F743F-5F66-44F0-99B1-DD971EECF2CF}" presName="rootComposite" presStyleCnt="0"/>
      <dgm:spPr/>
    </dgm:pt>
    <dgm:pt modelId="{DBF7593A-A098-451F-A40A-56416F01DA34}" type="pres">
      <dgm:prSet presAssocID="{0C2F743F-5F66-44F0-99B1-DD971EECF2CF}" presName="rootText" presStyleLbl="node2" presStyleIdx="4" presStyleCnt="12" custScaleY="909003">
        <dgm:presLayoutVars>
          <dgm:chPref val="3"/>
        </dgm:presLayoutVars>
      </dgm:prSet>
      <dgm:spPr/>
      <dgm:t>
        <a:bodyPr/>
        <a:lstStyle/>
        <a:p>
          <a:pPr rtl="1"/>
          <a:endParaRPr lang="fa-IR"/>
        </a:p>
      </dgm:t>
    </dgm:pt>
    <dgm:pt modelId="{64B2D7DB-FC55-4B0B-81EE-0C59CE2708EE}" type="pres">
      <dgm:prSet presAssocID="{0C2F743F-5F66-44F0-99B1-DD971EECF2CF}" presName="rootConnector" presStyleLbl="node2" presStyleIdx="4" presStyleCnt="12"/>
      <dgm:spPr/>
      <dgm:t>
        <a:bodyPr/>
        <a:lstStyle/>
        <a:p>
          <a:pPr rtl="1"/>
          <a:endParaRPr lang="fa-IR"/>
        </a:p>
      </dgm:t>
    </dgm:pt>
    <dgm:pt modelId="{02693A2E-F2D8-47B9-844A-A1B11A2D8954}" type="pres">
      <dgm:prSet presAssocID="{0C2F743F-5F66-44F0-99B1-DD971EECF2CF}" presName="hierChild4" presStyleCnt="0"/>
      <dgm:spPr/>
    </dgm:pt>
    <dgm:pt modelId="{DF6EAB4E-D3F0-46BE-985C-38585A042CC2}" type="pres">
      <dgm:prSet presAssocID="{0C2F743F-5F66-44F0-99B1-DD971EECF2CF}" presName="hierChild5" presStyleCnt="0"/>
      <dgm:spPr/>
    </dgm:pt>
    <dgm:pt modelId="{52DB5DA5-CE95-4681-9F39-D20178A35A9C}" type="pres">
      <dgm:prSet presAssocID="{8426B3F2-A174-4187-949B-1FAC4371DE96}" presName="Name37" presStyleLbl="parChTrans1D2" presStyleIdx="5" presStyleCnt="12"/>
      <dgm:spPr/>
      <dgm:t>
        <a:bodyPr/>
        <a:lstStyle/>
        <a:p>
          <a:pPr rtl="1"/>
          <a:endParaRPr lang="fa-IR"/>
        </a:p>
      </dgm:t>
    </dgm:pt>
    <dgm:pt modelId="{F693667B-B970-458B-A100-0E439B0C0C2A}" type="pres">
      <dgm:prSet presAssocID="{782B8D7C-EE63-41D1-A391-11FF59F5AFDC}" presName="hierRoot2" presStyleCnt="0">
        <dgm:presLayoutVars>
          <dgm:hierBranch val="init"/>
        </dgm:presLayoutVars>
      </dgm:prSet>
      <dgm:spPr/>
    </dgm:pt>
    <dgm:pt modelId="{E89F9DA7-0FF6-4652-A97D-B687C90E95A1}" type="pres">
      <dgm:prSet presAssocID="{782B8D7C-EE63-41D1-A391-11FF59F5AFDC}" presName="rootComposite" presStyleCnt="0"/>
      <dgm:spPr/>
    </dgm:pt>
    <dgm:pt modelId="{83300590-B87B-42E1-B642-F0E1743AAA9A}" type="pres">
      <dgm:prSet presAssocID="{782B8D7C-EE63-41D1-A391-11FF59F5AFDC}" presName="rootText" presStyleLbl="node2" presStyleIdx="5" presStyleCnt="12" custScaleY="899072">
        <dgm:presLayoutVars>
          <dgm:chPref val="3"/>
        </dgm:presLayoutVars>
      </dgm:prSet>
      <dgm:spPr/>
      <dgm:t>
        <a:bodyPr/>
        <a:lstStyle/>
        <a:p>
          <a:pPr rtl="1"/>
          <a:endParaRPr lang="fa-IR"/>
        </a:p>
      </dgm:t>
    </dgm:pt>
    <dgm:pt modelId="{D72A7A44-96D9-40BB-BC75-7337ED16F36E}" type="pres">
      <dgm:prSet presAssocID="{782B8D7C-EE63-41D1-A391-11FF59F5AFDC}" presName="rootConnector" presStyleLbl="node2" presStyleIdx="5" presStyleCnt="12"/>
      <dgm:spPr/>
      <dgm:t>
        <a:bodyPr/>
        <a:lstStyle/>
        <a:p>
          <a:pPr rtl="1"/>
          <a:endParaRPr lang="fa-IR"/>
        </a:p>
      </dgm:t>
    </dgm:pt>
    <dgm:pt modelId="{F0BCD946-1BE0-465A-8E69-7EA180992E84}" type="pres">
      <dgm:prSet presAssocID="{782B8D7C-EE63-41D1-A391-11FF59F5AFDC}" presName="hierChild4" presStyleCnt="0"/>
      <dgm:spPr/>
    </dgm:pt>
    <dgm:pt modelId="{A44D7057-C1D0-4DA8-92BA-AF4C32F40949}" type="pres">
      <dgm:prSet presAssocID="{782B8D7C-EE63-41D1-A391-11FF59F5AFDC}" presName="hierChild5" presStyleCnt="0"/>
      <dgm:spPr/>
    </dgm:pt>
    <dgm:pt modelId="{B6A1D609-3FB6-4F9D-BEC3-6B39D4CA6814}" type="pres">
      <dgm:prSet presAssocID="{2BBAF0E2-7241-4354-B31A-1A9D927615E8}" presName="Name37" presStyleLbl="parChTrans1D2" presStyleIdx="6" presStyleCnt="12"/>
      <dgm:spPr/>
      <dgm:t>
        <a:bodyPr/>
        <a:lstStyle/>
        <a:p>
          <a:pPr rtl="1"/>
          <a:endParaRPr lang="fa-IR"/>
        </a:p>
      </dgm:t>
    </dgm:pt>
    <dgm:pt modelId="{C0623945-0D7A-49C5-A73C-33F40C0B1CFF}" type="pres">
      <dgm:prSet presAssocID="{E0844CC6-0FA6-4081-8F90-1B054D9A0FB5}" presName="hierRoot2" presStyleCnt="0">
        <dgm:presLayoutVars>
          <dgm:hierBranch val="init"/>
        </dgm:presLayoutVars>
      </dgm:prSet>
      <dgm:spPr/>
    </dgm:pt>
    <dgm:pt modelId="{903EF242-382F-4FAD-BBE6-077ADFEB237D}" type="pres">
      <dgm:prSet presAssocID="{E0844CC6-0FA6-4081-8F90-1B054D9A0FB5}" presName="rootComposite" presStyleCnt="0"/>
      <dgm:spPr/>
    </dgm:pt>
    <dgm:pt modelId="{84FABF12-D9BC-4955-BAE3-6A06DB2F2D57}" type="pres">
      <dgm:prSet presAssocID="{E0844CC6-0FA6-4081-8F90-1B054D9A0FB5}" presName="rootText" presStyleLbl="node2" presStyleIdx="6" presStyleCnt="12" custScaleY="906152">
        <dgm:presLayoutVars>
          <dgm:chPref val="3"/>
        </dgm:presLayoutVars>
      </dgm:prSet>
      <dgm:spPr/>
      <dgm:t>
        <a:bodyPr/>
        <a:lstStyle/>
        <a:p>
          <a:pPr rtl="1"/>
          <a:endParaRPr lang="fa-IR"/>
        </a:p>
      </dgm:t>
    </dgm:pt>
    <dgm:pt modelId="{18FBCC2F-EDF9-4E8F-856E-72D0F535EDBF}" type="pres">
      <dgm:prSet presAssocID="{E0844CC6-0FA6-4081-8F90-1B054D9A0FB5}" presName="rootConnector" presStyleLbl="node2" presStyleIdx="6" presStyleCnt="12"/>
      <dgm:spPr/>
      <dgm:t>
        <a:bodyPr/>
        <a:lstStyle/>
        <a:p>
          <a:pPr rtl="1"/>
          <a:endParaRPr lang="fa-IR"/>
        </a:p>
      </dgm:t>
    </dgm:pt>
    <dgm:pt modelId="{EFCF683E-7859-46E0-B564-FEE82BE7868B}" type="pres">
      <dgm:prSet presAssocID="{E0844CC6-0FA6-4081-8F90-1B054D9A0FB5}" presName="hierChild4" presStyleCnt="0"/>
      <dgm:spPr/>
    </dgm:pt>
    <dgm:pt modelId="{6E4AC5BA-F659-4F89-B85F-CEF0DBB277C9}" type="pres">
      <dgm:prSet presAssocID="{E0844CC6-0FA6-4081-8F90-1B054D9A0FB5}" presName="hierChild5" presStyleCnt="0"/>
      <dgm:spPr/>
    </dgm:pt>
    <dgm:pt modelId="{52FC9626-FAA1-45D1-96EC-7E089F6AF4BD}" type="pres">
      <dgm:prSet presAssocID="{E559BE48-1C61-4B22-A84C-280154604051}" presName="Name37" presStyleLbl="parChTrans1D2" presStyleIdx="7" presStyleCnt="12"/>
      <dgm:spPr/>
      <dgm:t>
        <a:bodyPr/>
        <a:lstStyle/>
        <a:p>
          <a:pPr rtl="1"/>
          <a:endParaRPr lang="fa-IR"/>
        </a:p>
      </dgm:t>
    </dgm:pt>
    <dgm:pt modelId="{79D960A5-11DB-453F-A9E8-5181694661D8}" type="pres">
      <dgm:prSet presAssocID="{8ACFA9FB-107A-415C-A16F-785C32EAF462}" presName="hierRoot2" presStyleCnt="0">
        <dgm:presLayoutVars>
          <dgm:hierBranch val="init"/>
        </dgm:presLayoutVars>
      </dgm:prSet>
      <dgm:spPr/>
    </dgm:pt>
    <dgm:pt modelId="{1C6BC9BD-DB4C-4308-B7C0-07077457E838}" type="pres">
      <dgm:prSet presAssocID="{8ACFA9FB-107A-415C-A16F-785C32EAF462}" presName="rootComposite" presStyleCnt="0"/>
      <dgm:spPr/>
    </dgm:pt>
    <dgm:pt modelId="{5BD59D89-2C26-413F-902C-4A208C155490}" type="pres">
      <dgm:prSet presAssocID="{8ACFA9FB-107A-415C-A16F-785C32EAF462}" presName="rootText" presStyleLbl="node2" presStyleIdx="7" presStyleCnt="12" custScaleY="909480">
        <dgm:presLayoutVars>
          <dgm:chPref val="3"/>
        </dgm:presLayoutVars>
      </dgm:prSet>
      <dgm:spPr/>
      <dgm:t>
        <a:bodyPr/>
        <a:lstStyle/>
        <a:p>
          <a:pPr rtl="1"/>
          <a:endParaRPr lang="fa-IR"/>
        </a:p>
      </dgm:t>
    </dgm:pt>
    <dgm:pt modelId="{CC90605A-D412-47E1-B8AB-D249A2DB61B6}" type="pres">
      <dgm:prSet presAssocID="{8ACFA9FB-107A-415C-A16F-785C32EAF462}" presName="rootConnector" presStyleLbl="node2" presStyleIdx="7" presStyleCnt="12"/>
      <dgm:spPr/>
      <dgm:t>
        <a:bodyPr/>
        <a:lstStyle/>
        <a:p>
          <a:pPr rtl="1"/>
          <a:endParaRPr lang="fa-IR"/>
        </a:p>
      </dgm:t>
    </dgm:pt>
    <dgm:pt modelId="{1B6908C7-B841-4C4D-90DA-87CA6F018211}" type="pres">
      <dgm:prSet presAssocID="{8ACFA9FB-107A-415C-A16F-785C32EAF462}" presName="hierChild4" presStyleCnt="0"/>
      <dgm:spPr/>
    </dgm:pt>
    <dgm:pt modelId="{DF008623-13A8-4FCA-9ECF-4EA5FB816579}" type="pres">
      <dgm:prSet presAssocID="{8ACFA9FB-107A-415C-A16F-785C32EAF462}" presName="hierChild5" presStyleCnt="0"/>
      <dgm:spPr/>
    </dgm:pt>
    <dgm:pt modelId="{EC3C9B12-06FA-46B0-A922-A26C99AAA463}" type="pres">
      <dgm:prSet presAssocID="{265EC446-C032-42C4-9591-1A1AB438635F}" presName="Name37" presStyleLbl="parChTrans1D2" presStyleIdx="8" presStyleCnt="12"/>
      <dgm:spPr/>
      <dgm:t>
        <a:bodyPr/>
        <a:lstStyle/>
        <a:p>
          <a:pPr rtl="1"/>
          <a:endParaRPr lang="fa-IR"/>
        </a:p>
      </dgm:t>
    </dgm:pt>
    <dgm:pt modelId="{6B492712-4CC2-4213-AB15-5495FF75E3C1}" type="pres">
      <dgm:prSet presAssocID="{0AB1D983-2BC4-48B8-91AF-3807BE1CB7F3}" presName="hierRoot2" presStyleCnt="0">
        <dgm:presLayoutVars>
          <dgm:hierBranch val="init"/>
        </dgm:presLayoutVars>
      </dgm:prSet>
      <dgm:spPr/>
    </dgm:pt>
    <dgm:pt modelId="{3BC3968B-2C08-42D1-BB12-F8B2715E7D2C}" type="pres">
      <dgm:prSet presAssocID="{0AB1D983-2BC4-48B8-91AF-3807BE1CB7F3}" presName="rootComposite" presStyleCnt="0"/>
      <dgm:spPr/>
    </dgm:pt>
    <dgm:pt modelId="{C04E78B5-A7EA-4F53-BD07-C8A28B2745A8}" type="pres">
      <dgm:prSet presAssocID="{0AB1D983-2BC4-48B8-91AF-3807BE1CB7F3}" presName="rootText" presStyleLbl="node2" presStyleIdx="8" presStyleCnt="12" custScaleY="915951">
        <dgm:presLayoutVars>
          <dgm:chPref val="3"/>
        </dgm:presLayoutVars>
      </dgm:prSet>
      <dgm:spPr/>
      <dgm:t>
        <a:bodyPr/>
        <a:lstStyle/>
        <a:p>
          <a:pPr rtl="1"/>
          <a:endParaRPr lang="fa-IR"/>
        </a:p>
      </dgm:t>
    </dgm:pt>
    <dgm:pt modelId="{07089E9D-DC12-410B-B432-6792F2AE19D1}" type="pres">
      <dgm:prSet presAssocID="{0AB1D983-2BC4-48B8-91AF-3807BE1CB7F3}" presName="rootConnector" presStyleLbl="node2" presStyleIdx="8" presStyleCnt="12"/>
      <dgm:spPr/>
      <dgm:t>
        <a:bodyPr/>
        <a:lstStyle/>
        <a:p>
          <a:pPr rtl="1"/>
          <a:endParaRPr lang="fa-IR"/>
        </a:p>
      </dgm:t>
    </dgm:pt>
    <dgm:pt modelId="{024814FF-AE1D-4BAD-B3F1-224F23BA4A6B}" type="pres">
      <dgm:prSet presAssocID="{0AB1D983-2BC4-48B8-91AF-3807BE1CB7F3}" presName="hierChild4" presStyleCnt="0"/>
      <dgm:spPr/>
    </dgm:pt>
    <dgm:pt modelId="{20A860B4-CDDC-4ABE-B85C-CE810363AD27}" type="pres">
      <dgm:prSet presAssocID="{0AB1D983-2BC4-48B8-91AF-3807BE1CB7F3}" presName="hierChild5" presStyleCnt="0"/>
      <dgm:spPr/>
    </dgm:pt>
    <dgm:pt modelId="{7BCD8879-BBB9-446B-A6A9-9FD8B59FCA03}" type="pres">
      <dgm:prSet presAssocID="{0A084747-F28B-44A1-98F2-785181EF51A5}" presName="Name37" presStyleLbl="parChTrans1D2" presStyleIdx="9" presStyleCnt="12"/>
      <dgm:spPr/>
      <dgm:t>
        <a:bodyPr/>
        <a:lstStyle/>
        <a:p>
          <a:pPr rtl="1"/>
          <a:endParaRPr lang="fa-IR"/>
        </a:p>
      </dgm:t>
    </dgm:pt>
    <dgm:pt modelId="{D49F2927-CB17-4632-B751-ECD463D6B49E}" type="pres">
      <dgm:prSet presAssocID="{9F7B6123-F83C-4475-AF43-132E0A425FC7}" presName="hierRoot2" presStyleCnt="0">
        <dgm:presLayoutVars>
          <dgm:hierBranch val="init"/>
        </dgm:presLayoutVars>
      </dgm:prSet>
      <dgm:spPr/>
    </dgm:pt>
    <dgm:pt modelId="{9B8C942C-2AEA-439D-A79C-9AF86C16A5FA}" type="pres">
      <dgm:prSet presAssocID="{9F7B6123-F83C-4475-AF43-132E0A425FC7}" presName="rootComposite" presStyleCnt="0"/>
      <dgm:spPr/>
    </dgm:pt>
    <dgm:pt modelId="{AC48BBF2-6507-4493-B86B-6E0E4E57C046}" type="pres">
      <dgm:prSet presAssocID="{9F7B6123-F83C-4475-AF43-132E0A425FC7}" presName="rootText" presStyleLbl="node2" presStyleIdx="9" presStyleCnt="12" custScaleY="908492">
        <dgm:presLayoutVars>
          <dgm:chPref val="3"/>
        </dgm:presLayoutVars>
      </dgm:prSet>
      <dgm:spPr/>
      <dgm:t>
        <a:bodyPr/>
        <a:lstStyle/>
        <a:p>
          <a:pPr rtl="1"/>
          <a:endParaRPr lang="fa-IR"/>
        </a:p>
      </dgm:t>
    </dgm:pt>
    <dgm:pt modelId="{4BC40281-14FA-469A-83A3-63FB75DF87B6}" type="pres">
      <dgm:prSet presAssocID="{9F7B6123-F83C-4475-AF43-132E0A425FC7}" presName="rootConnector" presStyleLbl="node2" presStyleIdx="9" presStyleCnt="12"/>
      <dgm:spPr/>
      <dgm:t>
        <a:bodyPr/>
        <a:lstStyle/>
        <a:p>
          <a:pPr rtl="1"/>
          <a:endParaRPr lang="fa-IR"/>
        </a:p>
      </dgm:t>
    </dgm:pt>
    <dgm:pt modelId="{57768C16-6739-4E2B-B706-6A7D74AF9566}" type="pres">
      <dgm:prSet presAssocID="{9F7B6123-F83C-4475-AF43-132E0A425FC7}" presName="hierChild4" presStyleCnt="0"/>
      <dgm:spPr/>
    </dgm:pt>
    <dgm:pt modelId="{B6D69830-BA6C-4F1D-9513-8ACDA89969AB}" type="pres">
      <dgm:prSet presAssocID="{9F7B6123-F83C-4475-AF43-132E0A425FC7}" presName="hierChild5" presStyleCnt="0"/>
      <dgm:spPr/>
    </dgm:pt>
    <dgm:pt modelId="{3D2EBFE7-1D95-4537-8248-1D82E1BD8110}" type="pres">
      <dgm:prSet presAssocID="{30FBE0EC-B3B0-42A2-A4E7-1D04DF8E874E}" presName="Name37" presStyleLbl="parChTrans1D2" presStyleIdx="10" presStyleCnt="12"/>
      <dgm:spPr/>
      <dgm:t>
        <a:bodyPr/>
        <a:lstStyle/>
        <a:p>
          <a:pPr rtl="1"/>
          <a:endParaRPr lang="fa-IR"/>
        </a:p>
      </dgm:t>
    </dgm:pt>
    <dgm:pt modelId="{BEDD141D-E0AA-484A-8410-36B9AF751C77}" type="pres">
      <dgm:prSet presAssocID="{DFFED1A6-827C-4867-9C0C-770E19E62423}" presName="hierRoot2" presStyleCnt="0">
        <dgm:presLayoutVars>
          <dgm:hierBranch val="init"/>
        </dgm:presLayoutVars>
      </dgm:prSet>
      <dgm:spPr/>
    </dgm:pt>
    <dgm:pt modelId="{7801FC3B-F061-4FD2-8752-EC27A01C7356}" type="pres">
      <dgm:prSet presAssocID="{DFFED1A6-827C-4867-9C0C-770E19E62423}" presName="rootComposite" presStyleCnt="0"/>
      <dgm:spPr/>
    </dgm:pt>
    <dgm:pt modelId="{0866CC9E-02EC-4A52-AB4E-C81E141EBA8B}" type="pres">
      <dgm:prSet presAssocID="{DFFED1A6-827C-4867-9C0C-770E19E62423}" presName="rootText" presStyleLbl="node2" presStyleIdx="10" presStyleCnt="12" custScaleY="923129">
        <dgm:presLayoutVars>
          <dgm:chPref val="3"/>
        </dgm:presLayoutVars>
      </dgm:prSet>
      <dgm:spPr/>
      <dgm:t>
        <a:bodyPr/>
        <a:lstStyle/>
        <a:p>
          <a:pPr rtl="1"/>
          <a:endParaRPr lang="fa-IR"/>
        </a:p>
      </dgm:t>
    </dgm:pt>
    <dgm:pt modelId="{B8CE9A73-815D-488B-82F2-C2957067F0F2}" type="pres">
      <dgm:prSet presAssocID="{DFFED1A6-827C-4867-9C0C-770E19E62423}" presName="rootConnector" presStyleLbl="node2" presStyleIdx="10" presStyleCnt="12"/>
      <dgm:spPr/>
      <dgm:t>
        <a:bodyPr/>
        <a:lstStyle/>
        <a:p>
          <a:pPr rtl="1"/>
          <a:endParaRPr lang="fa-IR"/>
        </a:p>
      </dgm:t>
    </dgm:pt>
    <dgm:pt modelId="{DEDB7F10-714D-4504-BE91-7AECC326C0CF}" type="pres">
      <dgm:prSet presAssocID="{DFFED1A6-827C-4867-9C0C-770E19E62423}" presName="hierChild4" presStyleCnt="0"/>
      <dgm:spPr/>
    </dgm:pt>
    <dgm:pt modelId="{170D1FB6-C658-47D9-87F8-885CAA7DF8E2}" type="pres">
      <dgm:prSet presAssocID="{DFFED1A6-827C-4867-9C0C-770E19E62423}" presName="hierChild5" presStyleCnt="0"/>
      <dgm:spPr/>
    </dgm:pt>
    <dgm:pt modelId="{0495AF97-DE23-418C-96A6-CA6B6AB02736}" type="pres">
      <dgm:prSet presAssocID="{A0ECA73A-8EE5-4182-9918-6BBA80C4A257}" presName="Name37" presStyleLbl="parChTrans1D2" presStyleIdx="11" presStyleCnt="12"/>
      <dgm:spPr/>
      <dgm:t>
        <a:bodyPr/>
        <a:lstStyle/>
        <a:p>
          <a:pPr rtl="1"/>
          <a:endParaRPr lang="fa-IR"/>
        </a:p>
      </dgm:t>
    </dgm:pt>
    <dgm:pt modelId="{A6EB3426-3357-4499-87CE-9DA397E394BD}" type="pres">
      <dgm:prSet presAssocID="{EFBABDB8-E807-4C5C-8E32-BECDBE2C70A7}" presName="hierRoot2" presStyleCnt="0">
        <dgm:presLayoutVars>
          <dgm:hierBranch val="init"/>
        </dgm:presLayoutVars>
      </dgm:prSet>
      <dgm:spPr/>
    </dgm:pt>
    <dgm:pt modelId="{CB606385-E04E-4D8B-BBA9-43C722D687B3}" type="pres">
      <dgm:prSet presAssocID="{EFBABDB8-E807-4C5C-8E32-BECDBE2C70A7}" presName="rootComposite" presStyleCnt="0"/>
      <dgm:spPr/>
    </dgm:pt>
    <dgm:pt modelId="{9A5F8976-16D6-438E-AFE2-2BFA82DD99C3}" type="pres">
      <dgm:prSet presAssocID="{EFBABDB8-E807-4C5C-8E32-BECDBE2C70A7}" presName="rootText" presStyleLbl="node2" presStyleIdx="11" presStyleCnt="12" custScaleY="940302">
        <dgm:presLayoutVars>
          <dgm:chPref val="3"/>
        </dgm:presLayoutVars>
      </dgm:prSet>
      <dgm:spPr/>
      <dgm:t>
        <a:bodyPr/>
        <a:lstStyle/>
        <a:p>
          <a:pPr rtl="1"/>
          <a:endParaRPr lang="fa-IR"/>
        </a:p>
      </dgm:t>
    </dgm:pt>
    <dgm:pt modelId="{B33C3038-4DEC-469C-9E49-BCB28543FB80}" type="pres">
      <dgm:prSet presAssocID="{EFBABDB8-E807-4C5C-8E32-BECDBE2C70A7}" presName="rootConnector" presStyleLbl="node2" presStyleIdx="11" presStyleCnt="12"/>
      <dgm:spPr/>
      <dgm:t>
        <a:bodyPr/>
        <a:lstStyle/>
        <a:p>
          <a:pPr rtl="1"/>
          <a:endParaRPr lang="fa-IR"/>
        </a:p>
      </dgm:t>
    </dgm:pt>
    <dgm:pt modelId="{2B72011D-52F9-49D9-BE33-5CD03B124753}" type="pres">
      <dgm:prSet presAssocID="{EFBABDB8-E807-4C5C-8E32-BECDBE2C70A7}" presName="hierChild4" presStyleCnt="0"/>
      <dgm:spPr/>
    </dgm:pt>
    <dgm:pt modelId="{089858E3-F709-4139-B264-86300DE41B23}" type="pres">
      <dgm:prSet presAssocID="{EFBABDB8-E807-4C5C-8E32-BECDBE2C70A7}" presName="hierChild5" presStyleCnt="0"/>
      <dgm:spPr/>
    </dgm:pt>
    <dgm:pt modelId="{9A1601B3-C62E-4002-A13C-285AE76355C3}" type="pres">
      <dgm:prSet presAssocID="{E5EDD27C-B3F2-4423-9E70-2E933AC6C387}" presName="hierChild3" presStyleCnt="0"/>
      <dgm:spPr/>
    </dgm:pt>
  </dgm:ptLst>
  <dgm:cxnLst>
    <dgm:cxn modelId="{5F0178DA-15F2-4E89-BBE0-0F34A54BE271}" srcId="{E5EDD27C-B3F2-4423-9E70-2E933AC6C387}" destId="{782B8D7C-EE63-41D1-A391-11FF59F5AFDC}" srcOrd="5" destOrd="0" parTransId="{8426B3F2-A174-4187-949B-1FAC4371DE96}" sibTransId="{1B0795FF-DDA7-4705-8089-545A8955924C}"/>
    <dgm:cxn modelId="{3C7A841D-D4E5-41C4-803E-6BCB9C8E9674}" type="presOf" srcId="{782B8D7C-EE63-41D1-A391-11FF59F5AFDC}" destId="{83300590-B87B-42E1-B642-F0E1743AAA9A}" srcOrd="0" destOrd="0" presId="urn:microsoft.com/office/officeart/2005/8/layout/orgChart1"/>
    <dgm:cxn modelId="{553C08E1-22D5-4C30-9816-7FBD941BF850}" type="presOf" srcId="{0AB1D983-2BC4-48B8-91AF-3807BE1CB7F3}" destId="{C04E78B5-A7EA-4F53-BD07-C8A28B2745A8}" srcOrd="0" destOrd="0" presId="urn:microsoft.com/office/officeart/2005/8/layout/orgChart1"/>
    <dgm:cxn modelId="{BB9BBD4F-C74D-4B9E-977C-D0C53295BF4C}" type="presOf" srcId="{E0844CC6-0FA6-4081-8F90-1B054D9A0FB5}" destId="{18FBCC2F-EDF9-4E8F-856E-72D0F535EDBF}" srcOrd="1" destOrd="0" presId="urn:microsoft.com/office/officeart/2005/8/layout/orgChart1"/>
    <dgm:cxn modelId="{AC1DDE11-7D90-46AF-8296-89B16F8B0022}" type="presOf" srcId="{E447B00A-1E61-44B1-86F4-81789B9A4936}" destId="{6988D02C-7C44-46C2-ADC5-B8DDFD37F4DA}" srcOrd="0" destOrd="0" presId="urn:microsoft.com/office/officeart/2005/8/layout/orgChart1"/>
    <dgm:cxn modelId="{681DA49C-5CC8-4D78-BA18-9A10497AD9CE}" type="presOf" srcId="{265EC446-C032-42C4-9591-1A1AB438635F}" destId="{EC3C9B12-06FA-46B0-A922-A26C99AAA463}" srcOrd="0" destOrd="0" presId="urn:microsoft.com/office/officeart/2005/8/layout/orgChart1"/>
    <dgm:cxn modelId="{98709430-3E16-4F7E-87F5-4E47D43830A8}" type="presOf" srcId="{EFBABDB8-E807-4C5C-8E32-BECDBE2C70A7}" destId="{9A5F8976-16D6-438E-AFE2-2BFA82DD99C3}" srcOrd="0" destOrd="0" presId="urn:microsoft.com/office/officeart/2005/8/layout/orgChart1"/>
    <dgm:cxn modelId="{E55B8C14-ADAE-4F71-8D07-444679AB328C}" type="presOf" srcId="{90B23B31-B8DC-4E7A-A37F-68D4D47ED469}" destId="{1025236B-2448-4757-9F38-5D3F4B97B8FE}" srcOrd="0" destOrd="0" presId="urn:microsoft.com/office/officeart/2005/8/layout/orgChart1"/>
    <dgm:cxn modelId="{E33B2C10-A37B-4DD9-B43A-D37DAC310F7A}" type="presOf" srcId="{90B23B31-B8DC-4E7A-A37F-68D4D47ED469}" destId="{D12F0A01-11A0-4426-9ECD-DA0605CE9D84}" srcOrd="1" destOrd="0" presId="urn:microsoft.com/office/officeart/2005/8/layout/orgChart1"/>
    <dgm:cxn modelId="{B19CA9D9-E9E4-4876-B194-E4FB444F8FC2}" type="presOf" srcId="{8426B3F2-A174-4187-949B-1FAC4371DE96}" destId="{52DB5DA5-CE95-4681-9F39-D20178A35A9C}" srcOrd="0" destOrd="0" presId="urn:microsoft.com/office/officeart/2005/8/layout/orgChart1"/>
    <dgm:cxn modelId="{07BA8EC0-5BBD-4D50-B1A7-618F4FC357BF}" type="presOf" srcId="{8A921458-A7E5-4F45-A343-628B88BC731E}" destId="{E62D9220-A662-4911-9570-D42062474378}" srcOrd="0" destOrd="0" presId="urn:microsoft.com/office/officeart/2005/8/layout/orgChart1"/>
    <dgm:cxn modelId="{BB8A31C3-9989-44E2-9DED-314FE41EF388}" type="presOf" srcId="{A0ECA73A-8EE5-4182-9918-6BBA80C4A257}" destId="{0495AF97-DE23-418C-96A6-CA6B6AB02736}" srcOrd="0" destOrd="0" presId="urn:microsoft.com/office/officeart/2005/8/layout/orgChart1"/>
    <dgm:cxn modelId="{571EF551-3C1A-4B64-BCE6-081933893EA2}" srcId="{E5EDD27C-B3F2-4423-9E70-2E933AC6C387}" destId="{E447B00A-1E61-44B1-86F4-81789B9A4936}" srcOrd="2" destOrd="0" parTransId="{74AD571E-9A65-4FC9-BB4A-879A02EC3D55}" sibTransId="{1FA12D46-5878-4A51-9D94-04EB9EDAD278}"/>
    <dgm:cxn modelId="{FCFCA573-69FC-4C33-8B1B-D8EA6373C72D}" srcId="{E5EDD27C-B3F2-4423-9E70-2E933AC6C387}" destId="{EFBABDB8-E807-4C5C-8E32-BECDBE2C70A7}" srcOrd="11" destOrd="0" parTransId="{A0ECA73A-8EE5-4182-9918-6BBA80C4A257}" sibTransId="{E276C14B-5B6F-4C4C-B517-809536D94176}"/>
    <dgm:cxn modelId="{1E3AEA0F-D136-418B-A405-D59234C9F462}" type="presOf" srcId="{74AD571E-9A65-4FC9-BB4A-879A02EC3D55}" destId="{B0B58DF3-95C4-4793-93FB-7AC2EFD10C98}" srcOrd="0" destOrd="0" presId="urn:microsoft.com/office/officeart/2005/8/layout/orgChart1"/>
    <dgm:cxn modelId="{19078886-31BC-4192-9682-253883F609BA}" srcId="{E5EDD27C-B3F2-4423-9E70-2E933AC6C387}" destId="{E30F7FAA-92F9-4174-86D8-12B885892241}" srcOrd="1" destOrd="0" parTransId="{57E86B36-099E-4713-A4A7-DB8EDD773C09}" sibTransId="{0778AFFC-6A11-4D04-8C00-0980A3BA0771}"/>
    <dgm:cxn modelId="{CB2F9DB7-808C-4BDF-9DAB-24DA9D21FD55}" srcId="{E5EDD27C-B3F2-4423-9E70-2E933AC6C387}" destId="{0AB1D983-2BC4-48B8-91AF-3807BE1CB7F3}" srcOrd="8" destOrd="0" parTransId="{265EC446-C032-42C4-9591-1A1AB438635F}" sibTransId="{4183708B-4E15-4C76-8FD9-F115B590DD47}"/>
    <dgm:cxn modelId="{F4AD707D-B356-4CAF-8DDE-F8D97CE95BE1}" srcId="{E5EDD27C-B3F2-4423-9E70-2E933AC6C387}" destId="{8ACFA9FB-107A-415C-A16F-785C32EAF462}" srcOrd="7" destOrd="0" parTransId="{E559BE48-1C61-4B22-A84C-280154604051}" sibTransId="{C3DFC975-43FD-4CB2-B723-05428A7470D4}"/>
    <dgm:cxn modelId="{00A788EF-F4AD-4DD2-8895-43BBA4EFF2A9}" type="presOf" srcId="{2BBAF0E2-7241-4354-B31A-1A9D927615E8}" destId="{B6A1D609-3FB6-4F9D-BEC3-6B39D4CA6814}" srcOrd="0" destOrd="0" presId="urn:microsoft.com/office/officeart/2005/8/layout/orgChart1"/>
    <dgm:cxn modelId="{10E37444-C3D5-4436-8D37-EFD20BAA9EFF}" type="presOf" srcId="{E30F7FAA-92F9-4174-86D8-12B885892241}" destId="{BD2B0FA1-AA74-4DA2-A8C3-1791E67DA103}" srcOrd="0" destOrd="0" presId="urn:microsoft.com/office/officeart/2005/8/layout/orgChart1"/>
    <dgm:cxn modelId="{083B1911-304D-4094-9F87-570E9974C18A}" type="presOf" srcId="{0C2F743F-5F66-44F0-99B1-DD971EECF2CF}" destId="{DBF7593A-A098-451F-A40A-56416F01DA34}" srcOrd="0" destOrd="0" presId="urn:microsoft.com/office/officeart/2005/8/layout/orgChart1"/>
    <dgm:cxn modelId="{57C6D85C-D278-4C58-84CB-63AB75EDB202}" srcId="{E5EDD27C-B3F2-4423-9E70-2E933AC6C387}" destId="{9F7B6123-F83C-4475-AF43-132E0A425FC7}" srcOrd="9" destOrd="0" parTransId="{0A084747-F28B-44A1-98F2-785181EF51A5}" sibTransId="{D99D71B8-2087-48AA-BEEF-B08397B34E93}"/>
    <dgm:cxn modelId="{78DD0AFB-58AB-4211-AA35-5B00C2DBCF0A}" type="presOf" srcId="{30FBE0EC-B3B0-42A2-A4E7-1D04DF8E874E}" destId="{3D2EBFE7-1D95-4537-8248-1D82E1BD8110}" srcOrd="0" destOrd="0" presId="urn:microsoft.com/office/officeart/2005/8/layout/orgChart1"/>
    <dgm:cxn modelId="{691F318B-84C9-43C2-AE9D-5738C40999FF}" srcId="{E5EDD27C-B3F2-4423-9E70-2E933AC6C387}" destId="{90B23B31-B8DC-4E7A-A37F-68D4D47ED469}" srcOrd="0" destOrd="0" parTransId="{C5E78662-9D3E-489B-A9D3-818E1799A55C}" sibTransId="{3C4129A1-F3EF-4FDD-8396-B3F65C80904B}"/>
    <dgm:cxn modelId="{666E0142-9DB6-48ED-8DD0-84934E3567FB}" type="presOf" srcId="{748685EF-13F1-4C69-B643-4DAD0377A21B}" destId="{41CA1307-748B-4D80-8526-211CAC54F448}" srcOrd="0" destOrd="0" presId="urn:microsoft.com/office/officeart/2005/8/layout/orgChart1"/>
    <dgm:cxn modelId="{37C0F2AE-14A2-4377-A706-978D817403C1}" type="presOf" srcId="{0C2F743F-5F66-44F0-99B1-DD971EECF2CF}" destId="{64B2D7DB-FC55-4B0B-81EE-0C59CE2708EE}" srcOrd="1" destOrd="0" presId="urn:microsoft.com/office/officeart/2005/8/layout/orgChart1"/>
    <dgm:cxn modelId="{F3EF1867-A22D-4674-8AB0-D5C1D348E9B5}" type="presOf" srcId="{E559BE48-1C61-4B22-A84C-280154604051}" destId="{52FC9626-FAA1-45D1-96EC-7E089F6AF4BD}" srcOrd="0" destOrd="0" presId="urn:microsoft.com/office/officeart/2005/8/layout/orgChart1"/>
    <dgm:cxn modelId="{F3A9A685-E7D8-4541-9B9D-792A2A826186}" type="presOf" srcId="{E5EDD27C-B3F2-4423-9E70-2E933AC6C387}" destId="{C2D30A52-B23A-4D92-98EE-3C339F6CFE3B}" srcOrd="1" destOrd="0" presId="urn:microsoft.com/office/officeart/2005/8/layout/orgChart1"/>
    <dgm:cxn modelId="{0117164F-393B-407C-AAA3-99C575A5DA7B}" type="presOf" srcId="{E447B00A-1E61-44B1-86F4-81789B9A4936}" destId="{12FFF3B7-A69B-4258-9331-D97DAA1372DF}" srcOrd="1" destOrd="0" presId="urn:microsoft.com/office/officeart/2005/8/layout/orgChart1"/>
    <dgm:cxn modelId="{FF0D08B1-FDE7-4044-8A79-12163A6C72A9}" type="presOf" srcId="{8A921458-A7E5-4F45-A343-628B88BC731E}" destId="{382E215C-94C4-418A-8D6E-0D389F995F64}" srcOrd="1" destOrd="0" presId="urn:microsoft.com/office/officeart/2005/8/layout/orgChart1"/>
    <dgm:cxn modelId="{7C9A7B51-4B14-4D93-A01D-3A058F9DB86D}" type="presOf" srcId="{9F7B6123-F83C-4475-AF43-132E0A425FC7}" destId="{AC48BBF2-6507-4493-B86B-6E0E4E57C046}" srcOrd="0" destOrd="0" presId="urn:microsoft.com/office/officeart/2005/8/layout/orgChart1"/>
    <dgm:cxn modelId="{AB2E4F20-DB34-4BCE-AD77-AD5620090BCD}" type="presOf" srcId="{E30F7FAA-92F9-4174-86D8-12B885892241}" destId="{8D687E09-388A-4660-B7CC-81F046EBA415}" srcOrd="1" destOrd="0" presId="urn:microsoft.com/office/officeart/2005/8/layout/orgChart1"/>
    <dgm:cxn modelId="{226F85CE-5037-443C-9280-28DBE82AADC4}" type="presOf" srcId="{DFFED1A6-827C-4867-9C0C-770E19E62423}" destId="{B8CE9A73-815D-488B-82F2-C2957067F0F2}" srcOrd="1" destOrd="0" presId="urn:microsoft.com/office/officeart/2005/8/layout/orgChart1"/>
    <dgm:cxn modelId="{AE229D08-BBF5-45F6-B632-8137512F2A0A}" type="presOf" srcId="{0AB1D983-2BC4-48B8-91AF-3807BE1CB7F3}" destId="{07089E9D-DC12-410B-B432-6792F2AE19D1}" srcOrd="1" destOrd="0" presId="urn:microsoft.com/office/officeart/2005/8/layout/orgChart1"/>
    <dgm:cxn modelId="{9193DF98-AD92-46F6-A278-58E8A6EED627}" type="presOf" srcId="{8ACFA9FB-107A-415C-A16F-785C32EAF462}" destId="{CC90605A-D412-47E1-B8AB-D249A2DB61B6}" srcOrd="1" destOrd="0" presId="urn:microsoft.com/office/officeart/2005/8/layout/orgChart1"/>
    <dgm:cxn modelId="{1E0507A1-D64F-49C9-A1C5-501CECB929BB}" srcId="{E5EDD27C-B3F2-4423-9E70-2E933AC6C387}" destId="{E0844CC6-0FA6-4081-8F90-1B054D9A0FB5}" srcOrd="6" destOrd="0" parTransId="{2BBAF0E2-7241-4354-B31A-1A9D927615E8}" sibTransId="{28630B97-C7FB-422A-99A7-DF728720CC79}"/>
    <dgm:cxn modelId="{5A2404C9-10DB-422C-A6CC-CB6A5F9240BA}" type="presOf" srcId="{0A084747-F28B-44A1-98F2-785181EF51A5}" destId="{7BCD8879-BBB9-446B-A6A9-9FD8B59FCA03}" srcOrd="0" destOrd="0" presId="urn:microsoft.com/office/officeart/2005/8/layout/orgChart1"/>
    <dgm:cxn modelId="{70A90368-7040-47C4-ADB2-0CEAE9D6A822}" srcId="{E91696AE-F326-4C36-BBAB-9BF8F30814E3}" destId="{E5EDD27C-B3F2-4423-9E70-2E933AC6C387}" srcOrd="0" destOrd="0" parTransId="{2FC5D0EF-34E7-41B4-A1B6-1D1E43668681}" sibTransId="{95D99DD9-0F6E-435E-99DF-136362C795D7}"/>
    <dgm:cxn modelId="{E25E6D42-0D9F-4464-99C3-CFB95AF79568}" srcId="{E5EDD27C-B3F2-4423-9E70-2E933AC6C387}" destId="{8A921458-A7E5-4F45-A343-628B88BC731E}" srcOrd="3" destOrd="0" parTransId="{6F5D0DB2-8EC5-4524-8A7B-AFAC923836B1}" sibTransId="{59B38AB7-4512-4D27-9773-A85F3773D72A}"/>
    <dgm:cxn modelId="{EB4D0546-E10B-41B4-AEF9-F6F1AEA63168}" srcId="{E5EDD27C-B3F2-4423-9E70-2E933AC6C387}" destId="{DFFED1A6-827C-4867-9C0C-770E19E62423}" srcOrd="10" destOrd="0" parTransId="{30FBE0EC-B3B0-42A2-A4E7-1D04DF8E874E}" sibTransId="{B09DB00E-688E-4F33-8384-08ACB263E36F}"/>
    <dgm:cxn modelId="{33BD42DE-2630-47AF-A8C4-9C0CF8F47A76}" type="presOf" srcId="{DFFED1A6-827C-4867-9C0C-770E19E62423}" destId="{0866CC9E-02EC-4A52-AB4E-C81E141EBA8B}" srcOrd="0" destOrd="0" presId="urn:microsoft.com/office/officeart/2005/8/layout/orgChart1"/>
    <dgm:cxn modelId="{77B1DC95-DBFF-4ABE-92F5-EF2BEDDBC4BB}" type="presOf" srcId="{9F7B6123-F83C-4475-AF43-132E0A425FC7}" destId="{4BC40281-14FA-469A-83A3-63FB75DF87B6}" srcOrd="1" destOrd="0" presId="urn:microsoft.com/office/officeart/2005/8/layout/orgChart1"/>
    <dgm:cxn modelId="{C09BBC03-DF45-44FB-9F3B-FB6F01E968DD}" type="presOf" srcId="{E0844CC6-0FA6-4081-8F90-1B054D9A0FB5}" destId="{84FABF12-D9BC-4955-BAE3-6A06DB2F2D57}" srcOrd="0" destOrd="0" presId="urn:microsoft.com/office/officeart/2005/8/layout/orgChart1"/>
    <dgm:cxn modelId="{60BD3591-65E4-4347-B501-7EF094A2A9DB}" type="presOf" srcId="{E91696AE-F326-4C36-BBAB-9BF8F30814E3}" destId="{F55D457E-D34F-418A-BC04-45DA25806469}" srcOrd="0" destOrd="0" presId="urn:microsoft.com/office/officeart/2005/8/layout/orgChart1"/>
    <dgm:cxn modelId="{7B94E71C-A680-49E7-9E2F-97EA252D9290}" type="presOf" srcId="{57E86B36-099E-4713-A4A7-DB8EDD773C09}" destId="{E1EA3512-03CA-4ED8-B295-23E99AE57E5C}" srcOrd="0" destOrd="0" presId="urn:microsoft.com/office/officeart/2005/8/layout/orgChart1"/>
    <dgm:cxn modelId="{18FD69A6-C0E1-4272-9069-06DBF352176E}" type="presOf" srcId="{EFBABDB8-E807-4C5C-8E32-BECDBE2C70A7}" destId="{B33C3038-4DEC-469C-9E49-BCB28543FB80}" srcOrd="1" destOrd="0" presId="urn:microsoft.com/office/officeart/2005/8/layout/orgChart1"/>
    <dgm:cxn modelId="{379C8A33-9BFA-4DA6-B19E-CB588E44ABE8}" type="presOf" srcId="{6F5D0DB2-8EC5-4524-8A7B-AFAC923836B1}" destId="{6696ABBC-D97B-4601-B36C-9A786E4C98BB}" srcOrd="0" destOrd="0" presId="urn:microsoft.com/office/officeart/2005/8/layout/orgChart1"/>
    <dgm:cxn modelId="{A9621C09-2FFA-455C-BEC9-D5B67242D497}" type="presOf" srcId="{782B8D7C-EE63-41D1-A391-11FF59F5AFDC}" destId="{D72A7A44-96D9-40BB-BC75-7337ED16F36E}" srcOrd="1" destOrd="0" presId="urn:microsoft.com/office/officeart/2005/8/layout/orgChart1"/>
    <dgm:cxn modelId="{0AFB0813-3F5A-4C66-90C1-A4DBC5286670}" type="presOf" srcId="{C5E78662-9D3E-489B-A9D3-818E1799A55C}" destId="{5C0DCED5-CC2F-4168-AF30-9701765A5E22}" srcOrd="0" destOrd="0" presId="urn:microsoft.com/office/officeart/2005/8/layout/orgChart1"/>
    <dgm:cxn modelId="{ECC05C1F-ED95-4A69-BD0B-80373B666210}" type="presOf" srcId="{8ACFA9FB-107A-415C-A16F-785C32EAF462}" destId="{5BD59D89-2C26-413F-902C-4A208C155490}" srcOrd="0" destOrd="0" presId="urn:microsoft.com/office/officeart/2005/8/layout/orgChart1"/>
    <dgm:cxn modelId="{C43F4AA2-7782-4480-B9DC-85CF9643C173}" type="presOf" srcId="{E5EDD27C-B3F2-4423-9E70-2E933AC6C387}" destId="{DFE47EC4-9540-4DEC-AB06-94ADC8BB3185}" srcOrd="0" destOrd="0" presId="urn:microsoft.com/office/officeart/2005/8/layout/orgChart1"/>
    <dgm:cxn modelId="{1F3753D5-EF46-40C6-A887-B2641DBFEDCF}" srcId="{E5EDD27C-B3F2-4423-9E70-2E933AC6C387}" destId="{0C2F743F-5F66-44F0-99B1-DD971EECF2CF}" srcOrd="4" destOrd="0" parTransId="{748685EF-13F1-4C69-B643-4DAD0377A21B}" sibTransId="{3D0FAB12-6146-416C-90C8-EA418172DA79}"/>
    <dgm:cxn modelId="{812DA20E-EE34-46DE-BDF8-073D806DEE0F}" type="presParOf" srcId="{F55D457E-D34F-418A-BC04-45DA25806469}" destId="{43AFA2A3-A010-481A-9F6B-203A3F0092F4}" srcOrd="0" destOrd="0" presId="urn:microsoft.com/office/officeart/2005/8/layout/orgChart1"/>
    <dgm:cxn modelId="{2E5A3566-48FD-44F5-A25B-E33B52B4D274}" type="presParOf" srcId="{43AFA2A3-A010-481A-9F6B-203A3F0092F4}" destId="{587970E0-C725-4E06-80A7-032A75BC75A4}" srcOrd="0" destOrd="0" presId="urn:microsoft.com/office/officeart/2005/8/layout/orgChart1"/>
    <dgm:cxn modelId="{343427B6-7B64-4477-8F92-2F3E54CB6789}" type="presParOf" srcId="{587970E0-C725-4E06-80A7-032A75BC75A4}" destId="{DFE47EC4-9540-4DEC-AB06-94ADC8BB3185}" srcOrd="0" destOrd="0" presId="urn:microsoft.com/office/officeart/2005/8/layout/orgChart1"/>
    <dgm:cxn modelId="{190A8CD3-2C43-44A9-8D73-D11EDC9AFB6F}" type="presParOf" srcId="{587970E0-C725-4E06-80A7-032A75BC75A4}" destId="{C2D30A52-B23A-4D92-98EE-3C339F6CFE3B}" srcOrd="1" destOrd="0" presId="urn:microsoft.com/office/officeart/2005/8/layout/orgChart1"/>
    <dgm:cxn modelId="{5B0F948F-4813-4B94-9B2D-B47C40DD571E}" type="presParOf" srcId="{43AFA2A3-A010-481A-9F6B-203A3F0092F4}" destId="{55B8FCCF-DFB4-4AC7-83EE-13EDE0C47334}" srcOrd="1" destOrd="0" presId="urn:microsoft.com/office/officeart/2005/8/layout/orgChart1"/>
    <dgm:cxn modelId="{4277C7D4-62D1-49AC-808E-D7B3B92AABEF}" type="presParOf" srcId="{55B8FCCF-DFB4-4AC7-83EE-13EDE0C47334}" destId="{5C0DCED5-CC2F-4168-AF30-9701765A5E22}" srcOrd="0" destOrd="0" presId="urn:microsoft.com/office/officeart/2005/8/layout/orgChart1"/>
    <dgm:cxn modelId="{C4D525C4-C018-45E4-8B2F-AD59AA3D28CD}" type="presParOf" srcId="{55B8FCCF-DFB4-4AC7-83EE-13EDE0C47334}" destId="{CCF7F9FF-624D-4649-A3D3-0536AD8114E3}" srcOrd="1" destOrd="0" presId="urn:microsoft.com/office/officeart/2005/8/layout/orgChart1"/>
    <dgm:cxn modelId="{AB8FF700-D4A4-44BA-95E9-FB87C2939B81}" type="presParOf" srcId="{CCF7F9FF-624D-4649-A3D3-0536AD8114E3}" destId="{D59BE2DC-28C0-4DC3-9630-6F356AA1CE1A}" srcOrd="0" destOrd="0" presId="urn:microsoft.com/office/officeart/2005/8/layout/orgChart1"/>
    <dgm:cxn modelId="{5BBD649F-350D-4693-8D7D-11AFE214E1BA}" type="presParOf" srcId="{D59BE2DC-28C0-4DC3-9630-6F356AA1CE1A}" destId="{1025236B-2448-4757-9F38-5D3F4B97B8FE}" srcOrd="0" destOrd="0" presId="urn:microsoft.com/office/officeart/2005/8/layout/orgChart1"/>
    <dgm:cxn modelId="{2107D959-EA08-47B4-9DBC-1218C76A90CE}" type="presParOf" srcId="{D59BE2DC-28C0-4DC3-9630-6F356AA1CE1A}" destId="{D12F0A01-11A0-4426-9ECD-DA0605CE9D84}" srcOrd="1" destOrd="0" presId="urn:microsoft.com/office/officeart/2005/8/layout/orgChart1"/>
    <dgm:cxn modelId="{1D0667F0-9EF5-4586-88F9-8F249C8E3D63}" type="presParOf" srcId="{CCF7F9FF-624D-4649-A3D3-0536AD8114E3}" destId="{78DC4EEC-4061-42C9-B840-32261AFC1795}" srcOrd="1" destOrd="0" presId="urn:microsoft.com/office/officeart/2005/8/layout/orgChart1"/>
    <dgm:cxn modelId="{234D7FCD-CFE9-49B4-9132-EB56460824A6}" type="presParOf" srcId="{CCF7F9FF-624D-4649-A3D3-0536AD8114E3}" destId="{806B7085-F498-4A90-9034-25B63BD51FE4}" srcOrd="2" destOrd="0" presId="urn:microsoft.com/office/officeart/2005/8/layout/orgChart1"/>
    <dgm:cxn modelId="{A78D45DA-5D65-4DBA-B8B4-9E9F7F02EE3D}" type="presParOf" srcId="{55B8FCCF-DFB4-4AC7-83EE-13EDE0C47334}" destId="{E1EA3512-03CA-4ED8-B295-23E99AE57E5C}" srcOrd="2" destOrd="0" presId="urn:microsoft.com/office/officeart/2005/8/layout/orgChart1"/>
    <dgm:cxn modelId="{4E72E931-607E-4BD7-AEE0-596883A95978}" type="presParOf" srcId="{55B8FCCF-DFB4-4AC7-83EE-13EDE0C47334}" destId="{F8877710-7388-40AB-AF07-6F51887B350A}" srcOrd="3" destOrd="0" presId="urn:microsoft.com/office/officeart/2005/8/layout/orgChart1"/>
    <dgm:cxn modelId="{0A87278E-249C-48D0-A6C9-F5F26C35EF7E}" type="presParOf" srcId="{F8877710-7388-40AB-AF07-6F51887B350A}" destId="{7D51A91F-FC24-48D5-AD57-F9F80B25CFCE}" srcOrd="0" destOrd="0" presId="urn:microsoft.com/office/officeart/2005/8/layout/orgChart1"/>
    <dgm:cxn modelId="{95BE965E-6AFA-4487-8386-3B09259C9B0C}" type="presParOf" srcId="{7D51A91F-FC24-48D5-AD57-F9F80B25CFCE}" destId="{BD2B0FA1-AA74-4DA2-A8C3-1791E67DA103}" srcOrd="0" destOrd="0" presId="urn:microsoft.com/office/officeart/2005/8/layout/orgChart1"/>
    <dgm:cxn modelId="{C2A1044F-511A-49D3-AB9B-B4C97A406D77}" type="presParOf" srcId="{7D51A91F-FC24-48D5-AD57-F9F80B25CFCE}" destId="{8D687E09-388A-4660-B7CC-81F046EBA415}" srcOrd="1" destOrd="0" presId="urn:microsoft.com/office/officeart/2005/8/layout/orgChart1"/>
    <dgm:cxn modelId="{CC18153A-5BAE-47C0-A056-652A8735E8BC}" type="presParOf" srcId="{F8877710-7388-40AB-AF07-6F51887B350A}" destId="{0A399F08-3D19-4CC7-A388-5395266B8FF0}" srcOrd="1" destOrd="0" presId="urn:microsoft.com/office/officeart/2005/8/layout/orgChart1"/>
    <dgm:cxn modelId="{9F6FC5D2-AE47-47F6-BC21-1EAC4B2EC81C}" type="presParOf" srcId="{F8877710-7388-40AB-AF07-6F51887B350A}" destId="{64DC0652-6FC1-4F16-8F91-DCB1151E43FE}" srcOrd="2" destOrd="0" presId="urn:microsoft.com/office/officeart/2005/8/layout/orgChart1"/>
    <dgm:cxn modelId="{9A138E98-2C6F-4F2B-942D-CF711DA533A8}" type="presParOf" srcId="{55B8FCCF-DFB4-4AC7-83EE-13EDE0C47334}" destId="{B0B58DF3-95C4-4793-93FB-7AC2EFD10C98}" srcOrd="4" destOrd="0" presId="urn:microsoft.com/office/officeart/2005/8/layout/orgChart1"/>
    <dgm:cxn modelId="{B4DFD4FC-C17F-4D4F-BB62-3E2C7D13F6F9}" type="presParOf" srcId="{55B8FCCF-DFB4-4AC7-83EE-13EDE0C47334}" destId="{68AD80C2-C30A-4F39-855E-B164E3E54661}" srcOrd="5" destOrd="0" presId="urn:microsoft.com/office/officeart/2005/8/layout/orgChart1"/>
    <dgm:cxn modelId="{BC9E4942-A70B-41AA-A3B4-5D98C8ED396B}" type="presParOf" srcId="{68AD80C2-C30A-4F39-855E-B164E3E54661}" destId="{E2657D7F-EF0D-4C76-BECD-7E21F648E572}" srcOrd="0" destOrd="0" presId="urn:microsoft.com/office/officeart/2005/8/layout/orgChart1"/>
    <dgm:cxn modelId="{D8019CC7-68ED-4E38-86E5-831E9474AEB9}" type="presParOf" srcId="{E2657D7F-EF0D-4C76-BECD-7E21F648E572}" destId="{6988D02C-7C44-46C2-ADC5-B8DDFD37F4DA}" srcOrd="0" destOrd="0" presId="urn:microsoft.com/office/officeart/2005/8/layout/orgChart1"/>
    <dgm:cxn modelId="{A53B8CE8-2912-44AD-936E-DE37895D6644}" type="presParOf" srcId="{E2657D7F-EF0D-4C76-BECD-7E21F648E572}" destId="{12FFF3B7-A69B-4258-9331-D97DAA1372DF}" srcOrd="1" destOrd="0" presId="urn:microsoft.com/office/officeart/2005/8/layout/orgChart1"/>
    <dgm:cxn modelId="{8B6214C2-4C15-4A87-9E0A-A8DC6CC3BB1D}" type="presParOf" srcId="{68AD80C2-C30A-4F39-855E-B164E3E54661}" destId="{5AF50DC5-08AD-41B6-8B47-98782C34F3FB}" srcOrd="1" destOrd="0" presId="urn:microsoft.com/office/officeart/2005/8/layout/orgChart1"/>
    <dgm:cxn modelId="{D632E9F3-0C74-4EAF-BA24-4F677AD7ECD2}" type="presParOf" srcId="{68AD80C2-C30A-4F39-855E-B164E3E54661}" destId="{8BA89407-F63D-4E8B-AD7B-2AA7B55A0500}" srcOrd="2" destOrd="0" presId="urn:microsoft.com/office/officeart/2005/8/layout/orgChart1"/>
    <dgm:cxn modelId="{9AADFA55-8D9A-429D-823C-CAB69C510897}" type="presParOf" srcId="{55B8FCCF-DFB4-4AC7-83EE-13EDE0C47334}" destId="{6696ABBC-D97B-4601-B36C-9A786E4C98BB}" srcOrd="6" destOrd="0" presId="urn:microsoft.com/office/officeart/2005/8/layout/orgChart1"/>
    <dgm:cxn modelId="{0C48B7D3-86C3-4D72-8394-D788BE7536C9}" type="presParOf" srcId="{55B8FCCF-DFB4-4AC7-83EE-13EDE0C47334}" destId="{57F05EDD-65E5-433D-9698-3ED3C0CA3474}" srcOrd="7" destOrd="0" presId="urn:microsoft.com/office/officeart/2005/8/layout/orgChart1"/>
    <dgm:cxn modelId="{43EC17C7-2925-4D4E-BB00-A616A40DF72A}" type="presParOf" srcId="{57F05EDD-65E5-433D-9698-3ED3C0CA3474}" destId="{AB621AD0-59D1-41BC-B788-E5FB8319571B}" srcOrd="0" destOrd="0" presId="urn:microsoft.com/office/officeart/2005/8/layout/orgChart1"/>
    <dgm:cxn modelId="{72DD91F1-7F23-483C-B8A0-8EC2A2F5DFB8}" type="presParOf" srcId="{AB621AD0-59D1-41BC-B788-E5FB8319571B}" destId="{E62D9220-A662-4911-9570-D42062474378}" srcOrd="0" destOrd="0" presId="urn:microsoft.com/office/officeart/2005/8/layout/orgChart1"/>
    <dgm:cxn modelId="{10B189CF-D384-4E58-B39D-F2DF4808A0B9}" type="presParOf" srcId="{AB621AD0-59D1-41BC-B788-E5FB8319571B}" destId="{382E215C-94C4-418A-8D6E-0D389F995F64}" srcOrd="1" destOrd="0" presId="urn:microsoft.com/office/officeart/2005/8/layout/orgChart1"/>
    <dgm:cxn modelId="{7C740C6D-E9E7-407C-958B-3F45757FA958}" type="presParOf" srcId="{57F05EDD-65E5-433D-9698-3ED3C0CA3474}" destId="{5DB352A0-30C2-43CA-95F1-6180DAA29A8F}" srcOrd="1" destOrd="0" presId="urn:microsoft.com/office/officeart/2005/8/layout/orgChart1"/>
    <dgm:cxn modelId="{07E65366-755D-458C-A653-90E8789DBA18}" type="presParOf" srcId="{57F05EDD-65E5-433D-9698-3ED3C0CA3474}" destId="{E723C641-4CBE-4EC8-AE49-AF13E76F48AA}" srcOrd="2" destOrd="0" presId="urn:microsoft.com/office/officeart/2005/8/layout/orgChart1"/>
    <dgm:cxn modelId="{453C47D8-28F7-47F0-85CB-F11402321C6D}" type="presParOf" srcId="{55B8FCCF-DFB4-4AC7-83EE-13EDE0C47334}" destId="{41CA1307-748B-4D80-8526-211CAC54F448}" srcOrd="8" destOrd="0" presId="urn:microsoft.com/office/officeart/2005/8/layout/orgChart1"/>
    <dgm:cxn modelId="{7FBD1829-896E-454A-A57F-A7EC748E253C}" type="presParOf" srcId="{55B8FCCF-DFB4-4AC7-83EE-13EDE0C47334}" destId="{5E006B92-55B2-440D-94B4-78047F49294C}" srcOrd="9" destOrd="0" presId="urn:microsoft.com/office/officeart/2005/8/layout/orgChart1"/>
    <dgm:cxn modelId="{E6AC8805-7656-498F-8E55-C8CC852A709B}" type="presParOf" srcId="{5E006B92-55B2-440D-94B4-78047F49294C}" destId="{A9E95BE8-9B07-4FC1-A181-F68E4C51B483}" srcOrd="0" destOrd="0" presId="urn:microsoft.com/office/officeart/2005/8/layout/orgChart1"/>
    <dgm:cxn modelId="{E5DC6677-8666-4093-94F1-67D84D707EA0}" type="presParOf" srcId="{A9E95BE8-9B07-4FC1-A181-F68E4C51B483}" destId="{DBF7593A-A098-451F-A40A-56416F01DA34}" srcOrd="0" destOrd="0" presId="urn:microsoft.com/office/officeart/2005/8/layout/orgChart1"/>
    <dgm:cxn modelId="{507F5347-D0E6-40BD-89F5-3A4FF42E1C17}" type="presParOf" srcId="{A9E95BE8-9B07-4FC1-A181-F68E4C51B483}" destId="{64B2D7DB-FC55-4B0B-81EE-0C59CE2708EE}" srcOrd="1" destOrd="0" presId="urn:microsoft.com/office/officeart/2005/8/layout/orgChart1"/>
    <dgm:cxn modelId="{6988DA06-D3FD-429C-9A3E-43FA90937659}" type="presParOf" srcId="{5E006B92-55B2-440D-94B4-78047F49294C}" destId="{02693A2E-F2D8-47B9-844A-A1B11A2D8954}" srcOrd="1" destOrd="0" presId="urn:microsoft.com/office/officeart/2005/8/layout/orgChart1"/>
    <dgm:cxn modelId="{50035B71-30FC-4041-9F9D-5A39EC3F993E}" type="presParOf" srcId="{5E006B92-55B2-440D-94B4-78047F49294C}" destId="{DF6EAB4E-D3F0-46BE-985C-38585A042CC2}" srcOrd="2" destOrd="0" presId="urn:microsoft.com/office/officeart/2005/8/layout/orgChart1"/>
    <dgm:cxn modelId="{F4941EF2-57CA-43F3-B63C-EE88C7A0FDD7}" type="presParOf" srcId="{55B8FCCF-DFB4-4AC7-83EE-13EDE0C47334}" destId="{52DB5DA5-CE95-4681-9F39-D20178A35A9C}" srcOrd="10" destOrd="0" presId="urn:microsoft.com/office/officeart/2005/8/layout/orgChart1"/>
    <dgm:cxn modelId="{135114AE-46CC-4ED6-B99E-70BC3277B42C}" type="presParOf" srcId="{55B8FCCF-DFB4-4AC7-83EE-13EDE0C47334}" destId="{F693667B-B970-458B-A100-0E439B0C0C2A}" srcOrd="11" destOrd="0" presId="urn:microsoft.com/office/officeart/2005/8/layout/orgChart1"/>
    <dgm:cxn modelId="{654336E7-1C05-4B7A-8443-526B121D1961}" type="presParOf" srcId="{F693667B-B970-458B-A100-0E439B0C0C2A}" destId="{E89F9DA7-0FF6-4652-A97D-B687C90E95A1}" srcOrd="0" destOrd="0" presId="urn:microsoft.com/office/officeart/2005/8/layout/orgChart1"/>
    <dgm:cxn modelId="{3DA1CA44-B861-4910-BB12-8F24C5DF5D24}" type="presParOf" srcId="{E89F9DA7-0FF6-4652-A97D-B687C90E95A1}" destId="{83300590-B87B-42E1-B642-F0E1743AAA9A}" srcOrd="0" destOrd="0" presId="urn:microsoft.com/office/officeart/2005/8/layout/orgChart1"/>
    <dgm:cxn modelId="{93AEFF71-92D7-419E-AA02-00A0FEE3EDC8}" type="presParOf" srcId="{E89F9DA7-0FF6-4652-A97D-B687C90E95A1}" destId="{D72A7A44-96D9-40BB-BC75-7337ED16F36E}" srcOrd="1" destOrd="0" presId="urn:microsoft.com/office/officeart/2005/8/layout/orgChart1"/>
    <dgm:cxn modelId="{DD7EDED3-A84D-4089-BC04-DFC6B03B20AC}" type="presParOf" srcId="{F693667B-B970-458B-A100-0E439B0C0C2A}" destId="{F0BCD946-1BE0-465A-8E69-7EA180992E84}" srcOrd="1" destOrd="0" presId="urn:microsoft.com/office/officeart/2005/8/layout/orgChart1"/>
    <dgm:cxn modelId="{21E09419-8A4A-4D3F-9DB6-78BA4DAA996C}" type="presParOf" srcId="{F693667B-B970-458B-A100-0E439B0C0C2A}" destId="{A44D7057-C1D0-4DA8-92BA-AF4C32F40949}" srcOrd="2" destOrd="0" presId="urn:microsoft.com/office/officeart/2005/8/layout/orgChart1"/>
    <dgm:cxn modelId="{7AF699E3-92E8-407B-8582-F78E80AC152F}" type="presParOf" srcId="{55B8FCCF-DFB4-4AC7-83EE-13EDE0C47334}" destId="{B6A1D609-3FB6-4F9D-BEC3-6B39D4CA6814}" srcOrd="12" destOrd="0" presId="urn:microsoft.com/office/officeart/2005/8/layout/orgChart1"/>
    <dgm:cxn modelId="{1E3B817A-E83C-4CA8-8FEC-61EC32E66B51}" type="presParOf" srcId="{55B8FCCF-DFB4-4AC7-83EE-13EDE0C47334}" destId="{C0623945-0D7A-49C5-A73C-33F40C0B1CFF}" srcOrd="13" destOrd="0" presId="urn:microsoft.com/office/officeart/2005/8/layout/orgChart1"/>
    <dgm:cxn modelId="{7934929E-6AD2-4F8C-A1CB-1AEB95C91D49}" type="presParOf" srcId="{C0623945-0D7A-49C5-A73C-33F40C0B1CFF}" destId="{903EF242-382F-4FAD-BBE6-077ADFEB237D}" srcOrd="0" destOrd="0" presId="urn:microsoft.com/office/officeart/2005/8/layout/orgChart1"/>
    <dgm:cxn modelId="{7BB18EAC-C809-460D-A299-FA3A16C47E42}" type="presParOf" srcId="{903EF242-382F-4FAD-BBE6-077ADFEB237D}" destId="{84FABF12-D9BC-4955-BAE3-6A06DB2F2D57}" srcOrd="0" destOrd="0" presId="urn:microsoft.com/office/officeart/2005/8/layout/orgChart1"/>
    <dgm:cxn modelId="{C54D641E-29EC-4A7B-9867-91F52EDB3F6F}" type="presParOf" srcId="{903EF242-382F-4FAD-BBE6-077ADFEB237D}" destId="{18FBCC2F-EDF9-4E8F-856E-72D0F535EDBF}" srcOrd="1" destOrd="0" presId="urn:microsoft.com/office/officeart/2005/8/layout/orgChart1"/>
    <dgm:cxn modelId="{FE74738B-ECCA-45CD-9D2C-5A4FF5BC1BC0}" type="presParOf" srcId="{C0623945-0D7A-49C5-A73C-33F40C0B1CFF}" destId="{EFCF683E-7859-46E0-B564-FEE82BE7868B}" srcOrd="1" destOrd="0" presId="urn:microsoft.com/office/officeart/2005/8/layout/orgChart1"/>
    <dgm:cxn modelId="{FCA91F54-A5EC-4BB6-B2F7-8F2C193AA672}" type="presParOf" srcId="{C0623945-0D7A-49C5-A73C-33F40C0B1CFF}" destId="{6E4AC5BA-F659-4F89-B85F-CEF0DBB277C9}" srcOrd="2" destOrd="0" presId="urn:microsoft.com/office/officeart/2005/8/layout/orgChart1"/>
    <dgm:cxn modelId="{0A282755-AA02-4486-93C5-69EC0AD4F68B}" type="presParOf" srcId="{55B8FCCF-DFB4-4AC7-83EE-13EDE0C47334}" destId="{52FC9626-FAA1-45D1-96EC-7E089F6AF4BD}" srcOrd="14" destOrd="0" presId="urn:microsoft.com/office/officeart/2005/8/layout/orgChart1"/>
    <dgm:cxn modelId="{8B37D369-D645-48A7-BE3F-3D44AF7B4E72}" type="presParOf" srcId="{55B8FCCF-DFB4-4AC7-83EE-13EDE0C47334}" destId="{79D960A5-11DB-453F-A9E8-5181694661D8}" srcOrd="15" destOrd="0" presId="urn:microsoft.com/office/officeart/2005/8/layout/orgChart1"/>
    <dgm:cxn modelId="{421A5DD4-C7CA-4F24-90DC-E992B9AC0DE7}" type="presParOf" srcId="{79D960A5-11DB-453F-A9E8-5181694661D8}" destId="{1C6BC9BD-DB4C-4308-B7C0-07077457E838}" srcOrd="0" destOrd="0" presId="urn:microsoft.com/office/officeart/2005/8/layout/orgChart1"/>
    <dgm:cxn modelId="{D81CFFD8-06C5-48E8-B88C-BC4CB97A7297}" type="presParOf" srcId="{1C6BC9BD-DB4C-4308-B7C0-07077457E838}" destId="{5BD59D89-2C26-413F-902C-4A208C155490}" srcOrd="0" destOrd="0" presId="urn:microsoft.com/office/officeart/2005/8/layout/orgChart1"/>
    <dgm:cxn modelId="{B4070C34-A9EE-4CE0-99B0-3D9447F2A048}" type="presParOf" srcId="{1C6BC9BD-DB4C-4308-B7C0-07077457E838}" destId="{CC90605A-D412-47E1-B8AB-D249A2DB61B6}" srcOrd="1" destOrd="0" presId="urn:microsoft.com/office/officeart/2005/8/layout/orgChart1"/>
    <dgm:cxn modelId="{B6E2B5BF-989F-4B33-9A60-2F6682BC740D}" type="presParOf" srcId="{79D960A5-11DB-453F-A9E8-5181694661D8}" destId="{1B6908C7-B841-4C4D-90DA-87CA6F018211}" srcOrd="1" destOrd="0" presId="urn:microsoft.com/office/officeart/2005/8/layout/orgChart1"/>
    <dgm:cxn modelId="{820A0182-D8B8-4C77-B83B-ED10800C5A72}" type="presParOf" srcId="{79D960A5-11DB-453F-A9E8-5181694661D8}" destId="{DF008623-13A8-4FCA-9ECF-4EA5FB816579}" srcOrd="2" destOrd="0" presId="urn:microsoft.com/office/officeart/2005/8/layout/orgChart1"/>
    <dgm:cxn modelId="{D7AD1DE0-4847-43A3-A56D-BE6913A49A73}" type="presParOf" srcId="{55B8FCCF-DFB4-4AC7-83EE-13EDE0C47334}" destId="{EC3C9B12-06FA-46B0-A922-A26C99AAA463}" srcOrd="16" destOrd="0" presId="urn:microsoft.com/office/officeart/2005/8/layout/orgChart1"/>
    <dgm:cxn modelId="{BCA833F5-19F8-4BC8-B15F-D45A39B6BBA4}" type="presParOf" srcId="{55B8FCCF-DFB4-4AC7-83EE-13EDE0C47334}" destId="{6B492712-4CC2-4213-AB15-5495FF75E3C1}" srcOrd="17" destOrd="0" presId="urn:microsoft.com/office/officeart/2005/8/layout/orgChart1"/>
    <dgm:cxn modelId="{8735C16F-6BE0-4ACE-A4EE-2B9F6C9A2359}" type="presParOf" srcId="{6B492712-4CC2-4213-AB15-5495FF75E3C1}" destId="{3BC3968B-2C08-42D1-BB12-F8B2715E7D2C}" srcOrd="0" destOrd="0" presId="urn:microsoft.com/office/officeart/2005/8/layout/orgChart1"/>
    <dgm:cxn modelId="{65102CFA-FC98-478B-BC40-571CC4856DCD}" type="presParOf" srcId="{3BC3968B-2C08-42D1-BB12-F8B2715E7D2C}" destId="{C04E78B5-A7EA-4F53-BD07-C8A28B2745A8}" srcOrd="0" destOrd="0" presId="urn:microsoft.com/office/officeart/2005/8/layout/orgChart1"/>
    <dgm:cxn modelId="{AFFF24A1-826D-46F9-93C6-5595EFE82320}" type="presParOf" srcId="{3BC3968B-2C08-42D1-BB12-F8B2715E7D2C}" destId="{07089E9D-DC12-410B-B432-6792F2AE19D1}" srcOrd="1" destOrd="0" presId="urn:microsoft.com/office/officeart/2005/8/layout/orgChart1"/>
    <dgm:cxn modelId="{B93FEF1B-D497-4503-B182-8610BBE2E0B0}" type="presParOf" srcId="{6B492712-4CC2-4213-AB15-5495FF75E3C1}" destId="{024814FF-AE1D-4BAD-B3F1-224F23BA4A6B}" srcOrd="1" destOrd="0" presId="urn:microsoft.com/office/officeart/2005/8/layout/orgChart1"/>
    <dgm:cxn modelId="{FD922DDA-FCF6-4BA7-BD31-8EC4D79C4813}" type="presParOf" srcId="{6B492712-4CC2-4213-AB15-5495FF75E3C1}" destId="{20A860B4-CDDC-4ABE-B85C-CE810363AD27}" srcOrd="2" destOrd="0" presId="urn:microsoft.com/office/officeart/2005/8/layout/orgChart1"/>
    <dgm:cxn modelId="{4FA83947-4C6E-4B61-BDDB-6A495403E6B3}" type="presParOf" srcId="{55B8FCCF-DFB4-4AC7-83EE-13EDE0C47334}" destId="{7BCD8879-BBB9-446B-A6A9-9FD8B59FCA03}" srcOrd="18" destOrd="0" presId="urn:microsoft.com/office/officeart/2005/8/layout/orgChart1"/>
    <dgm:cxn modelId="{C1323E66-F7CA-448D-BBE4-4DAB3A4749E8}" type="presParOf" srcId="{55B8FCCF-DFB4-4AC7-83EE-13EDE0C47334}" destId="{D49F2927-CB17-4632-B751-ECD463D6B49E}" srcOrd="19" destOrd="0" presId="urn:microsoft.com/office/officeart/2005/8/layout/orgChart1"/>
    <dgm:cxn modelId="{3143D5FB-35B6-475F-937A-33BFFCBED51F}" type="presParOf" srcId="{D49F2927-CB17-4632-B751-ECD463D6B49E}" destId="{9B8C942C-2AEA-439D-A79C-9AF86C16A5FA}" srcOrd="0" destOrd="0" presId="urn:microsoft.com/office/officeart/2005/8/layout/orgChart1"/>
    <dgm:cxn modelId="{CEDCECBB-FD85-4FF0-A9FE-4CB11C0DE9DA}" type="presParOf" srcId="{9B8C942C-2AEA-439D-A79C-9AF86C16A5FA}" destId="{AC48BBF2-6507-4493-B86B-6E0E4E57C046}" srcOrd="0" destOrd="0" presId="urn:microsoft.com/office/officeart/2005/8/layout/orgChart1"/>
    <dgm:cxn modelId="{C23F77D8-5CF4-4B8D-82BD-58A6E6AD81AC}" type="presParOf" srcId="{9B8C942C-2AEA-439D-A79C-9AF86C16A5FA}" destId="{4BC40281-14FA-469A-83A3-63FB75DF87B6}" srcOrd="1" destOrd="0" presId="urn:microsoft.com/office/officeart/2005/8/layout/orgChart1"/>
    <dgm:cxn modelId="{D52A334B-FC45-4141-A057-640247DD21DE}" type="presParOf" srcId="{D49F2927-CB17-4632-B751-ECD463D6B49E}" destId="{57768C16-6739-4E2B-B706-6A7D74AF9566}" srcOrd="1" destOrd="0" presId="urn:microsoft.com/office/officeart/2005/8/layout/orgChart1"/>
    <dgm:cxn modelId="{7FD5078D-663E-486D-9AEA-EA0D83872B13}" type="presParOf" srcId="{D49F2927-CB17-4632-B751-ECD463D6B49E}" destId="{B6D69830-BA6C-4F1D-9513-8ACDA89969AB}" srcOrd="2" destOrd="0" presId="urn:microsoft.com/office/officeart/2005/8/layout/orgChart1"/>
    <dgm:cxn modelId="{CE838C95-7A3A-4D5C-9545-89A9F9ABD237}" type="presParOf" srcId="{55B8FCCF-DFB4-4AC7-83EE-13EDE0C47334}" destId="{3D2EBFE7-1D95-4537-8248-1D82E1BD8110}" srcOrd="20" destOrd="0" presId="urn:microsoft.com/office/officeart/2005/8/layout/orgChart1"/>
    <dgm:cxn modelId="{3469AB38-6BD3-4254-A24D-FC4A6C2DBA75}" type="presParOf" srcId="{55B8FCCF-DFB4-4AC7-83EE-13EDE0C47334}" destId="{BEDD141D-E0AA-484A-8410-36B9AF751C77}" srcOrd="21" destOrd="0" presId="urn:microsoft.com/office/officeart/2005/8/layout/orgChart1"/>
    <dgm:cxn modelId="{2D0B7F86-53D3-40D0-92D9-04285E69976D}" type="presParOf" srcId="{BEDD141D-E0AA-484A-8410-36B9AF751C77}" destId="{7801FC3B-F061-4FD2-8752-EC27A01C7356}" srcOrd="0" destOrd="0" presId="urn:microsoft.com/office/officeart/2005/8/layout/orgChart1"/>
    <dgm:cxn modelId="{166AD4C2-AC25-47AF-A2D0-6A19CF81F1E6}" type="presParOf" srcId="{7801FC3B-F061-4FD2-8752-EC27A01C7356}" destId="{0866CC9E-02EC-4A52-AB4E-C81E141EBA8B}" srcOrd="0" destOrd="0" presId="urn:microsoft.com/office/officeart/2005/8/layout/orgChart1"/>
    <dgm:cxn modelId="{3977F31F-56AF-460C-BFD8-04AB8007AD2A}" type="presParOf" srcId="{7801FC3B-F061-4FD2-8752-EC27A01C7356}" destId="{B8CE9A73-815D-488B-82F2-C2957067F0F2}" srcOrd="1" destOrd="0" presId="urn:microsoft.com/office/officeart/2005/8/layout/orgChart1"/>
    <dgm:cxn modelId="{8F870279-7838-41E0-9F90-0C30167DEB00}" type="presParOf" srcId="{BEDD141D-E0AA-484A-8410-36B9AF751C77}" destId="{DEDB7F10-714D-4504-BE91-7AECC326C0CF}" srcOrd="1" destOrd="0" presId="urn:microsoft.com/office/officeart/2005/8/layout/orgChart1"/>
    <dgm:cxn modelId="{EBEBC290-0380-42DA-B896-7E07D37A78FA}" type="presParOf" srcId="{BEDD141D-E0AA-484A-8410-36B9AF751C77}" destId="{170D1FB6-C658-47D9-87F8-885CAA7DF8E2}" srcOrd="2" destOrd="0" presId="urn:microsoft.com/office/officeart/2005/8/layout/orgChart1"/>
    <dgm:cxn modelId="{013A6997-AC81-4F59-9BBA-F9186B6F940F}" type="presParOf" srcId="{55B8FCCF-DFB4-4AC7-83EE-13EDE0C47334}" destId="{0495AF97-DE23-418C-96A6-CA6B6AB02736}" srcOrd="22" destOrd="0" presId="urn:microsoft.com/office/officeart/2005/8/layout/orgChart1"/>
    <dgm:cxn modelId="{0ADE1553-2EE3-4878-8078-7DCB52F3383B}" type="presParOf" srcId="{55B8FCCF-DFB4-4AC7-83EE-13EDE0C47334}" destId="{A6EB3426-3357-4499-87CE-9DA397E394BD}" srcOrd="23" destOrd="0" presId="urn:microsoft.com/office/officeart/2005/8/layout/orgChart1"/>
    <dgm:cxn modelId="{8AD2F29A-5619-4EB5-AEC7-9CAE983A49E8}" type="presParOf" srcId="{A6EB3426-3357-4499-87CE-9DA397E394BD}" destId="{CB606385-E04E-4D8B-BBA9-43C722D687B3}" srcOrd="0" destOrd="0" presId="urn:microsoft.com/office/officeart/2005/8/layout/orgChart1"/>
    <dgm:cxn modelId="{0E15836A-9BCD-4609-9A03-D2020BF5B24D}" type="presParOf" srcId="{CB606385-E04E-4D8B-BBA9-43C722D687B3}" destId="{9A5F8976-16D6-438E-AFE2-2BFA82DD99C3}" srcOrd="0" destOrd="0" presId="urn:microsoft.com/office/officeart/2005/8/layout/orgChart1"/>
    <dgm:cxn modelId="{EFE2040F-9F18-423B-A9A6-B55A041FDE5D}" type="presParOf" srcId="{CB606385-E04E-4D8B-BBA9-43C722D687B3}" destId="{B33C3038-4DEC-469C-9E49-BCB28543FB80}" srcOrd="1" destOrd="0" presId="urn:microsoft.com/office/officeart/2005/8/layout/orgChart1"/>
    <dgm:cxn modelId="{80F7681D-CB42-4186-A26A-6945569D620E}" type="presParOf" srcId="{A6EB3426-3357-4499-87CE-9DA397E394BD}" destId="{2B72011D-52F9-49D9-BE33-5CD03B124753}" srcOrd="1" destOrd="0" presId="urn:microsoft.com/office/officeart/2005/8/layout/orgChart1"/>
    <dgm:cxn modelId="{056EF6F4-BE1C-483F-8E4D-6A2505469112}" type="presParOf" srcId="{A6EB3426-3357-4499-87CE-9DA397E394BD}" destId="{089858E3-F709-4139-B264-86300DE41B23}" srcOrd="2" destOrd="0" presId="urn:microsoft.com/office/officeart/2005/8/layout/orgChart1"/>
    <dgm:cxn modelId="{A203873D-4EE8-4E3F-B3EA-4B31DB6F7974}" type="presParOf" srcId="{43AFA2A3-A010-481A-9F6B-203A3F0092F4}" destId="{9A1601B3-C62E-4002-A13C-285AE76355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63542D9F-157F-4887-A7A7-0F603B76E2C2}" type="datetimeFigureOut">
              <a:rPr lang="en-US" smtClean="0"/>
              <a:t>10/10/2020</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EE7533FD-C23A-4AF1-BDAA-F21665760354}" type="slidenum">
              <a:rPr lang="en-US" smtClean="0"/>
              <a:t>‹#›</a:t>
            </a:fld>
            <a:endParaRPr lang="en-US"/>
          </a:p>
        </p:txBody>
      </p:sp>
    </p:spTree>
    <p:extLst>
      <p:ext uri="{BB962C8B-B14F-4D97-AF65-F5344CB8AC3E}">
        <p14:creationId xmlns:p14="http://schemas.microsoft.com/office/powerpoint/2010/main" val="41402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5"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6"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73" name="Rectangle 29"/>
          <p:cNvSpPr>
            <a:spLocks noGrp="1" noChangeArrowheads="1"/>
          </p:cNvSpPr>
          <p:nvPr>
            <p:ph type="ctrTitle" sz="quarter"/>
          </p:nvPr>
        </p:nvSpPr>
        <p:spPr>
          <a:xfrm>
            <a:off x="685800" y="1868488"/>
            <a:ext cx="7772400" cy="1600200"/>
          </a:xfrm>
        </p:spPr>
        <p:txBody>
          <a:bodyPr anchorCtr="1"/>
          <a:lstStyle>
            <a:lvl1pPr>
              <a:defRPr/>
            </a:lvl1pPr>
          </a:lstStyle>
          <a:p>
            <a:pPr lvl="0"/>
            <a:r>
              <a:rPr lang="en-US" altLang="en-US" noProof="0" smtClean="0"/>
              <a:t>Click to edit Master title style</a:t>
            </a:r>
            <a:endParaRPr lang="en-GB" altLang="en-US" noProof="0" smtClean="0"/>
          </a:p>
        </p:txBody>
      </p:sp>
      <p:sp>
        <p:nvSpPr>
          <p:cNvPr id="31774"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pPr lvl="0"/>
            <a:r>
              <a:rPr lang="en-US" altLang="en-US" noProof="0" smtClean="0"/>
              <a:t>Click to edit Master subtitle style</a:t>
            </a:r>
            <a:endParaRPr lang="en-GB" altLang="en-US" noProof="0" smtClean="0"/>
          </a:p>
        </p:txBody>
      </p:sp>
      <p:sp>
        <p:nvSpPr>
          <p:cNvPr id="31" name="Rectangle 31"/>
          <p:cNvSpPr>
            <a:spLocks noGrp="1" noChangeArrowheads="1"/>
          </p:cNvSpPr>
          <p:nvPr>
            <p:ph type="dt" sz="quarter" idx="10"/>
          </p:nvPr>
        </p:nvSpPr>
        <p:spPr>
          <a:xfrm>
            <a:off x="685800" y="6348413"/>
            <a:ext cx="1905000" cy="457200"/>
          </a:xfrm>
        </p:spPr>
        <p:txBody>
          <a:bodyPr/>
          <a:lstStyle>
            <a:lvl1pPr>
              <a:defRPr smtClean="0"/>
            </a:lvl1pPr>
          </a:lstStyle>
          <a:p>
            <a:pPr>
              <a:defRPr/>
            </a:pPr>
            <a:endParaRPr lang="en-GB" alt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smtClean="0"/>
            </a:lvl1pPr>
          </a:lstStyle>
          <a:p>
            <a:pPr>
              <a:defRPr/>
            </a:pPr>
            <a:endParaRPr lang="en-GB" alt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smtClean="0"/>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265495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16A34EC4-4AC1-4F5F-941B-EC5BDC1E1545}" type="slidenum">
              <a:rPr lang="en-GB" altLang="en-US" smtClean="0"/>
              <a:pPr>
                <a:defRPr/>
              </a:pPr>
              <a:t>‹#›</a:t>
            </a:fld>
            <a:endParaRPr lang="en-GB" altLang="en-US"/>
          </a:p>
        </p:txBody>
      </p:sp>
    </p:spTree>
    <p:extLst>
      <p:ext uri="{BB962C8B-B14F-4D97-AF65-F5344CB8AC3E}">
        <p14:creationId xmlns:p14="http://schemas.microsoft.com/office/powerpoint/2010/main" val="91919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666B1E4F-8115-48CA-B020-EE443B12010E}" type="slidenum">
              <a:rPr lang="en-GB" altLang="en-US" smtClean="0"/>
              <a:pPr>
                <a:defRPr/>
              </a:pPr>
              <a:t>‹#›</a:t>
            </a:fld>
            <a:endParaRPr lang="en-GB" altLang="en-US"/>
          </a:p>
        </p:txBody>
      </p:sp>
    </p:spTree>
    <p:extLst>
      <p:ext uri="{BB962C8B-B14F-4D97-AF65-F5344CB8AC3E}">
        <p14:creationId xmlns:p14="http://schemas.microsoft.com/office/powerpoint/2010/main" val="225509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5"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6"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Picture Placeholder 2"/>
          <p:cNvSpPr>
            <a:spLocks noGrp="1"/>
          </p:cNvSpPr>
          <p:nvPr>
            <p:ph type="pic" sz="quarter" idx="13" hasCustomPrompt="1"/>
          </p:nvPr>
        </p:nvSpPr>
        <p:spPr>
          <a:xfrm>
            <a:off x="26988" y="6262688"/>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35" name="Picture Placeholder 34"/>
          <p:cNvSpPr>
            <a:spLocks noGrp="1"/>
          </p:cNvSpPr>
          <p:nvPr>
            <p:ph type="pic" sz="quarter" idx="14" hasCustomPrompt="1"/>
          </p:nvPr>
        </p:nvSpPr>
        <p:spPr>
          <a:xfrm>
            <a:off x="475456" y="6400800"/>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70840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5"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6"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Picture Placeholder 2"/>
          <p:cNvSpPr>
            <a:spLocks noGrp="1"/>
          </p:cNvSpPr>
          <p:nvPr>
            <p:ph type="pic" sz="quarter" idx="13" hasCustomPrompt="1"/>
          </p:nvPr>
        </p:nvSpPr>
        <p:spPr>
          <a:xfrm>
            <a:off x="26988" y="6262688"/>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35" name="Picture Placeholder 34"/>
          <p:cNvSpPr>
            <a:spLocks noGrp="1"/>
          </p:cNvSpPr>
          <p:nvPr>
            <p:ph type="pic" sz="quarter" idx="14" hasCustomPrompt="1"/>
          </p:nvPr>
        </p:nvSpPr>
        <p:spPr>
          <a:xfrm>
            <a:off x="475456" y="6400800"/>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48191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7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297493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74342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414750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625934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613075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96239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169145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2658930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89640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609392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456136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76244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85375BBB-73AE-4581-8040-FF2E3333F4FB}" type="slidenum">
              <a:rPr lang="en-GB" altLang="en-US" smtClean="0"/>
              <a:pPr>
                <a:defRPr/>
              </a:pPr>
              <a:t>‹#›</a:t>
            </a:fld>
            <a:endParaRPr lang="en-GB" altLang="en-US"/>
          </a:p>
        </p:txBody>
      </p:sp>
    </p:spTree>
    <p:extLst>
      <p:ext uri="{BB962C8B-B14F-4D97-AF65-F5344CB8AC3E}">
        <p14:creationId xmlns:p14="http://schemas.microsoft.com/office/powerpoint/2010/main" val="79081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33"/>
          <p:cNvSpPr>
            <a:spLocks noGrp="1" noChangeArrowheads="1"/>
          </p:cNvSpPr>
          <p:nvPr>
            <p:ph type="sldNum" sz="quarter" idx="12"/>
          </p:nvPr>
        </p:nvSpPr>
        <p:spPr>
          <a:ln/>
        </p:spPr>
        <p:txBody>
          <a:bodyPr/>
          <a:lstStyle>
            <a:lvl1pPr>
              <a:defRPr/>
            </a:lvl1pPr>
          </a:lstStyle>
          <a:p>
            <a:pPr>
              <a:defRPr/>
            </a:pPr>
            <a:fld id="{69DE325C-A11E-49D9-A1D5-1679023E5112}" type="slidenum">
              <a:rPr lang="en-GB" altLang="en-US" smtClean="0"/>
              <a:pPr>
                <a:defRPr/>
              </a:pPr>
              <a:t>‹#›</a:t>
            </a:fld>
            <a:endParaRPr lang="en-GB" altLang="en-US"/>
          </a:p>
        </p:txBody>
      </p:sp>
    </p:spTree>
    <p:extLst>
      <p:ext uri="{BB962C8B-B14F-4D97-AF65-F5344CB8AC3E}">
        <p14:creationId xmlns:p14="http://schemas.microsoft.com/office/powerpoint/2010/main" val="419397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33"/>
          <p:cNvSpPr>
            <a:spLocks noGrp="1" noChangeArrowheads="1"/>
          </p:cNvSpPr>
          <p:nvPr>
            <p:ph type="sldNum" sz="quarter" idx="12"/>
          </p:nvPr>
        </p:nvSpPr>
        <p:spPr>
          <a:ln/>
        </p:spPr>
        <p:txBody>
          <a:bodyPr/>
          <a:lstStyle>
            <a:lvl1pPr>
              <a:defRPr/>
            </a:lvl1pPr>
          </a:lstStyle>
          <a:p>
            <a:pPr>
              <a:defRPr/>
            </a:pPr>
            <a:fld id="{541C04FF-B99D-4E1E-B8B1-FA331F599774}" type="slidenum">
              <a:rPr lang="en-GB" altLang="en-US" smtClean="0"/>
              <a:pPr>
                <a:defRPr/>
              </a:pPr>
              <a:t>‹#›</a:t>
            </a:fld>
            <a:endParaRPr lang="en-GB" altLang="en-US"/>
          </a:p>
        </p:txBody>
      </p:sp>
    </p:spTree>
    <p:extLst>
      <p:ext uri="{BB962C8B-B14F-4D97-AF65-F5344CB8AC3E}">
        <p14:creationId xmlns:p14="http://schemas.microsoft.com/office/powerpoint/2010/main" val="404045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33"/>
          <p:cNvSpPr>
            <a:spLocks noGrp="1" noChangeArrowheads="1"/>
          </p:cNvSpPr>
          <p:nvPr>
            <p:ph type="sldNum" sz="quarter" idx="12"/>
          </p:nvPr>
        </p:nvSpPr>
        <p:spPr>
          <a:ln/>
        </p:spPr>
        <p:txBody>
          <a:bodyPr/>
          <a:lstStyle>
            <a:lvl1pPr>
              <a:defRPr/>
            </a:lvl1pPr>
          </a:lstStyle>
          <a:p>
            <a:pPr>
              <a:defRPr/>
            </a:pPr>
            <a:fld id="{70A4074C-77CE-461E-AD8E-BCBD2C23BEA2}" type="slidenum">
              <a:rPr lang="en-GB" altLang="en-US" smtClean="0"/>
              <a:pPr>
                <a:defRPr/>
              </a:pPr>
              <a:t>‹#›</a:t>
            </a:fld>
            <a:endParaRPr lang="en-GB" altLang="en-US"/>
          </a:p>
        </p:txBody>
      </p:sp>
    </p:spTree>
    <p:extLst>
      <p:ext uri="{BB962C8B-B14F-4D97-AF65-F5344CB8AC3E}">
        <p14:creationId xmlns:p14="http://schemas.microsoft.com/office/powerpoint/2010/main" val="395708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33"/>
          <p:cNvSpPr>
            <a:spLocks noGrp="1" noChangeArrowheads="1"/>
          </p:cNvSpPr>
          <p:nvPr>
            <p:ph type="sldNum" sz="quarter" idx="12"/>
          </p:nvPr>
        </p:nvSpPr>
        <p:spPr>
          <a:ln/>
        </p:spPr>
        <p:txBody>
          <a:bodyPr/>
          <a:lstStyle>
            <a:lvl1pPr>
              <a:defRPr/>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285421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33"/>
          <p:cNvSpPr>
            <a:spLocks noGrp="1" noChangeArrowheads="1"/>
          </p:cNvSpPr>
          <p:nvPr>
            <p:ph type="sldNum" sz="quarter" idx="12"/>
          </p:nvPr>
        </p:nvSpPr>
        <p:spPr>
          <a:ln/>
        </p:spPr>
        <p:txBody>
          <a:bodyPr/>
          <a:lstStyle>
            <a:lvl1pPr>
              <a:defRPr/>
            </a:lvl1pPr>
          </a:lstStyle>
          <a:p>
            <a:pPr>
              <a:defRPr/>
            </a:pPr>
            <a:fld id="{BB5739E9-065B-48A9-A8DA-B86C797FDA32}" type="slidenum">
              <a:rPr lang="en-GB" altLang="en-US" smtClean="0"/>
              <a:pPr>
                <a:defRPr/>
              </a:pPr>
              <a:t>‹#›</a:t>
            </a:fld>
            <a:endParaRPr lang="en-GB" altLang="en-US"/>
          </a:p>
        </p:txBody>
      </p:sp>
    </p:spTree>
    <p:extLst>
      <p:ext uri="{BB962C8B-B14F-4D97-AF65-F5344CB8AC3E}">
        <p14:creationId xmlns:p14="http://schemas.microsoft.com/office/powerpoint/2010/main" val="102208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33"/>
          <p:cNvSpPr>
            <a:spLocks noGrp="1" noChangeArrowheads="1"/>
          </p:cNvSpPr>
          <p:nvPr>
            <p:ph type="sldNum" sz="quarter" idx="12"/>
          </p:nvPr>
        </p:nvSpPr>
        <p:spPr>
          <a:ln/>
        </p:spPr>
        <p:txBody>
          <a:bodyPr/>
          <a:lstStyle>
            <a:lvl1pPr>
              <a:defRPr/>
            </a:lvl1pPr>
          </a:lstStyle>
          <a:p>
            <a:pPr>
              <a:defRPr/>
            </a:pPr>
            <a:fld id="{E438F2A0-D13E-4AF6-921D-97F75D343581}" type="slidenum">
              <a:rPr lang="en-GB" altLang="en-US" smtClean="0"/>
              <a:pPr>
                <a:defRPr/>
              </a:pPr>
              <a:t>‹#›</a:t>
            </a:fld>
            <a:endParaRPr lang="en-GB" altLang="en-US"/>
          </a:p>
        </p:txBody>
      </p:sp>
    </p:spTree>
    <p:extLst>
      <p:ext uri="{BB962C8B-B14F-4D97-AF65-F5344CB8AC3E}">
        <p14:creationId xmlns:p14="http://schemas.microsoft.com/office/powerpoint/2010/main" val="219700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6"/>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6700" cy="757238"/>
            <a:chOff x="0" y="0"/>
            <a:chExt cx="5768" cy="477"/>
          </a:xfrm>
        </p:grpSpPr>
        <p:sp>
          <p:nvSpPr>
            <p:cNvPr id="1036"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39"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9"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53"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0743"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57"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7" name="Group 25"/>
          <p:cNvGrpSpPr>
            <a:grpSpLocks/>
          </p:cNvGrpSpPr>
          <p:nvPr/>
        </p:nvGrpSpPr>
        <p:grpSpPr bwMode="auto">
          <a:xfrm>
            <a:off x="0" y="6180138"/>
            <a:ext cx="9169400" cy="138112"/>
            <a:chOff x="0" y="4032"/>
            <a:chExt cx="5776" cy="87"/>
          </a:xfrm>
        </p:grpSpPr>
        <p:sp>
          <p:nvSpPr>
            <p:cNvPr id="1033"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 name="Rectangle 29"/>
          <p:cNvSpPr>
            <a:spLocks noGrp="1" noChangeArrowheads="1"/>
          </p:cNvSpPr>
          <p:nvPr>
            <p:ph type="title"/>
          </p:nvPr>
        </p:nvSpPr>
        <p:spPr bwMode="auto">
          <a:xfrm>
            <a:off x="685800" y="768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3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30751" name="Rectangle 31"/>
          <p:cNvSpPr>
            <a:spLocks noGrp="1" noChangeArrowheads="1"/>
          </p:cNvSpPr>
          <p:nvPr>
            <p:ph type="dt" sz="half" idx="2"/>
          </p:nvPr>
        </p:nvSpPr>
        <p:spPr bwMode="auto">
          <a:xfrm>
            <a:off x="6651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GB" altLang="en-US"/>
          </a:p>
        </p:txBody>
      </p:sp>
      <p:sp>
        <p:nvSpPr>
          <p:cNvPr id="30752" name="Rectangle 32"/>
          <p:cNvSpPr>
            <a:spLocks noGrp="1" noChangeArrowheads="1"/>
          </p:cNvSpPr>
          <p:nvPr>
            <p:ph type="ftr" sz="quarter" idx="3"/>
          </p:nvPr>
        </p:nvSpPr>
        <p:spPr bwMode="auto">
          <a:xfrm>
            <a:off x="3103563" y="63674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GB" altLang="en-US"/>
          </a:p>
        </p:txBody>
      </p:sp>
      <p:sp>
        <p:nvSpPr>
          <p:cNvPr id="30753" name="Rectangle 33"/>
          <p:cNvSpPr>
            <a:spLocks noGrp="1" noChangeArrowheads="1"/>
          </p:cNvSpPr>
          <p:nvPr>
            <p:ph type="sldNum" sz="quarter" idx="4"/>
          </p:nvPr>
        </p:nvSpPr>
        <p:spPr bwMode="auto">
          <a:xfrm>
            <a:off x="65325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33959420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866" r:id="rId14"/>
    <p:sldLayoutId id="2147483905" r:id="rId15"/>
    <p:sldLayoutId id="2147483906" r:id="rId16"/>
    <p:sldLayoutId id="2147483907" r:id="rId17"/>
    <p:sldLayoutId id="2147483908" r:id="rId18"/>
    <p:sldLayoutId id="2147483909" r:id="rId19"/>
    <p:sldLayoutId id="2147483910" r:id="rId20"/>
    <p:sldLayoutId id="2147483911" r:id="rId21"/>
    <p:sldLayoutId id="2147483913" r:id="rId22"/>
    <p:sldLayoutId id="2147483914" r:id="rId23"/>
    <p:sldLayoutId id="2147483915" r:id="rId24"/>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panose="020B0604030504040204" pitchFamily="34" charset="0"/>
        </a:defRPr>
      </a:lvl2pPr>
      <a:lvl3pPr algn="ctr" rtl="0" eaLnBrk="1" fontAlgn="base" hangingPunct="1">
        <a:spcBef>
          <a:spcPct val="0"/>
        </a:spcBef>
        <a:spcAft>
          <a:spcPct val="0"/>
        </a:spcAft>
        <a:defRPr sz="4400">
          <a:solidFill>
            <a:schemeClr val="tx2"/>
          </a:solidFill>
          <a:latin typeface="Tahoma" panose="020B0604030504040204" pitchFamily="34" charset="0"/>
        </a:defRPr>
      </a:lvl3pPr>
      <a:lvl4pPr algn="ctr" rtl="0" eaLnBrk="1" fontAlgn="base" hangingPunct="1">
        <a:spcBef>
          <a:spcPct val="0"/>
        </a:spcBef>
        <a:spcAft>
          <a:spcPct val="0"/>
        </a:spcAft>
        <a:defRPr sz="4400">
          <a:solidFill>
            <a:schemeClr val="tx2"/>
          </a:solidFill>
          <a:latin typeface="Tahoma" panose="020B0604030504040204" pitchFamily="34" charset="0"/>
        </a:defRPr>
      </a:lvl4pPr>
      <a:lvl5pPr algn="ctr" rtl="0" eaLnBrk="1" fontAlgn="base" hangingPunct="1">
        <a:spcBef>
          <a:spcPct val="0"/>
        </a:spcBef>
        <a:spcAft>
          <a:spcPct val="0"/>
        </a:spcAft>
        <a:defRPr sz="4400">
          <a:solidFill>
            <a:schemeClr val="tx2"/>
          </a:solidFill>
          <a:latin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Tahoma" panose="020B0604030504040204" pitchFamily="34" charset="0"/>
        </a:defRPr>
      </a:lvl6pPr>
      <a:lvl7pPr marL="914400" algn="ctr" rtl="0" eaLnBrk="1" fontAlgn="base" hangingPunct="1">
        <a:spcBef>
          <a:spcPct val="0"/>
        </a:spcBef>
        <a:spcAft>
          <a:spcPct val="0"/>
        </a:spcAft>
        <a:defRPr sz="4400">
          <a:solidFill>
            <a:schemeClr val="tx2"/>
          </a:solidFill>
          <a:latin typeface="Tahoma" panose="020B0604030504040204" pitchFamily="34" charset="0"/>
        </a:defRPr>
      </a:lvl7pPr>
      <a:lvl8pPr marL="1371600" algn="ctr" rtl="0" eaLnBrk="1" fontAlgn="base" hangingPunct="1">
        <a:spcBef>
          <a:spcPct val="0"/>
        </a:spcBef>
        <a:spcAft>
          <a:spcPct val="0"/>
        </a:spcAft>
        <a:defRPr sz="4400">
          <a:solidFill>
            <a:schemeClr val="tx2"/>
          </a:solidFill>
          <a:latin typeface="Tahoma" panose="020B0604030504040204" pitchFamily="34" charset="0"/>
        </a:defRPr>
      </a:lvl8pPr>
      <a:lvl9pPr marL="1828800" algn="ctr"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SzPct val="90000"/>
        <a:buBlip>
          <a:blip r:embed="rId27"/>
        </a:buBlip>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0000"/>
        <a:buBlip>
          <a:blip r:embed="rId28"/>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70000"/>
        <a:buBlip>
          <a:blip r:embed="rId29"/>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70000"/>
        <a:buBlip>
          <a:blip r:embed="rId30"/>
        </a:buBlip>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Blip>
          <a:blip r:embed="rId31"/>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_msoanchor_1"/><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pic>
        <p:nvPicPr>
          <p:cNvPr id="4" name="Pictur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76774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2369127" y="301349"/>
            <a:ext cx="6485284" cy="369332"/>
          </a:xfrm>
          <a:prstGeom prst="rect">
            <a:avLst/>
          </a:prstGeom>
          <a:solidFill>
            <a:schemeClr val="bg1">
              <a:lumMod val="95000"/>
            </a:schemeClr>
          </a:solidFill>
        </p:spPr>
        <p:txBody>
          <a:bodyPr>
            <a:spAutoFit/>
          </a:bodyPr>
          <a:lstStyle/>
          <a:p>
            <a:pPr algn="r" rtl="1">
              <a:defRPr/>
            </a:pPr>
            <a:r>
              <a:rPr lang="fa-IR" sz="1800" b="1" dirty="0">
                <a:ln w="1905"/>
                <a:solidFill>
                  <a:srgbClr val="3399FF"/>
                </a:solidFill>
                <a:effectLst>
                  <a:innerShdw blurRad="69850" dist="43180" dir="5400000">
                    <a:srgbClr val="000000">
                      <a:alpha val="65000"/>
                    </a:srgbClr>
                  </a:innerShdw>
                </a:effectLst>
                <a:latin typeface="Verdana" pitchFamily="34" charset="0"/>
                <a:cs typeface="B Titr" panose="00000700000000000000" pitchFamily="2" charset="-78"/>
              </a:rPr>
              <a:t>برگزاری جلسات گروه‌های کانونی (فوکوس گروپ) در سطح دهستان و روستاها</a:t>
            </a:r>
          </a:p>
        </p:txBody>
      </p:sp>
      <p:sp>
        <p:nvSpPr>
          <p:cNvPr id="5" name="Content Placeholder 2"/>
          <p:cNvSpPr txBox="1">
            <a:spLocks/>
          </p:cNvSpPr>
          <p:nvPr/>
        </p:nvSpPr>
        <p:spPr>
          <a:xfrm>
            <a:off x="436563" y="1211263"/>
            <a:ext cx="8489950" cy="1916112"/>
          </a:xfrm>
          <a:prstGeom prst="rect">
            <a:avLst/>
          </a:prstGeom>
          <a:solidFill>
            <a:schemeClr val="accent1">
              <a:lumMod val="40000"/>
              <a:lumOff val="6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rtl="0" eaLnBrk="1" fontAlgn="base" hangingPunct="1">
              <a:spcBef>
                <a:spcPct val="20000"/>
              </a:spcBef>
              <a:spcAft>
                <a:spcPct val="0"/>
              </a:spcAft>
              <a:buSzPct val="90000"/>
              <a:buBlip>
                <a:blip r:embed="rId2"/>
              </a:buBlip>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SzPct val="80000"/>
              <a:buBlip>
                <a:blip r:embed="rId3"/>
              </a:buBlip>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SzPct val="70000"/>
              <a:buBlip>
                <a:blip r:embed="rId4"/>
              </a:buBlip>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SzPct val="70000"/>
              <a:buBlip>
                <a:blip r:embed="rId5"/>
              </a:buBlip>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SzPct val="70000"/>
              <a:buBlip>
                <a:blip r:embed="rId6"/>
              </a:buBlip>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83213" indent="-456720" algn="just" rtl="1">
              <a:lnSpc>
                <a:spcPct val="107000"/>
              </a:lnSpc>
              <a:spcBef>
                <a:spcPts val="0"/>
              </a:spcBef>
              <a:buClr>
                <a:schemeClr val="accent5">
                  <a:lumMod val="75000"/>
                </a:schemeClr>
              </a:buClr>
              <a:buFont typeface="Wingdings" panose="05000000000000000000" pitchFamily="2" charset="2"/>
              <a:buChar char="v"/>
              <a:tabLst>
                <a:tab pos="3601734" algn="l"/>
              </a:tabLst>
              <a:defRPr/>
            </a:pPr>
            <a:r>
              <a:rPr lang="fa-IR" sz="1600" dirty="0" smtClean="0">
                <a:ea typeface="Calibri"/>
                <a:cs typeface="B Nazanin" panose="00000400000000000000" pitchFamily="2" charset="-78"/>
              </a:rPr>
              <a:t>در روستاهای </a:t>
            </a:r>
            <a:r>
              <a:rPr lang="fa-IR" sz="1600" u="sng" dirty="0" smtClean="0">
                <a:solidFill>
                  <a:srgbClr val="C00000"/>
                </a:solidFill>
                <a:ea typeface="Calibri"/>
                <a:cs typeface="B Nazanin" panose="00000400000000000000" pitchFamily="2" charset="-78"/>
              </a:rPr>
              <a:t>بالای 20 خانوار </a:t>
            </a:r>
            <a:r>
              <a:rPr lang="fa-IR" sz="1600" dirty="0" smtClean="0">
                <a:ea typeface="Calibri"/>
                <a:cs typeface="B Nazanin" panose="00000400000000000000" pitchFamily="2" charset="-78"/>
              </a:rPr>
              <a:t>مراجعه محلی به صورت روستا به روستا و کارگاه مشورتی و مشارکتی در هر روستا به صورت جداگانه در دفتر دهیاری یا مکانهای عمومی برگزار شد بدین ترتیب که در هر روستا 4 کارگروه با حداکثر 12 نفر متشکل از اعضای شورای اسلامی، دهیار، ریش سفیدان برگزار  گردید. </a:t>
            </a:r>
          </a:p>
          <a:p>
            <a:pPr marL="183213" indent="-456720" algn="just" rtl="1">
              <a:lnSpc>
                <a:spcPct val="107000"/>
              </a:lnSpc>
              <a:spcBef>
                <a:spcPts val="0"/>
              </a:spcBef>
              <a:buClr>
                <a:schemeClr val="accent5">
                  <a:lumMod val="75000"/>
                </a:schemeClr>
              </a:buClr>
              <a:buFont typeface="Wingdings" panose="05000000000000000000" pitchFamily="2" charset="2"/>
              <a:buChar char="v"/>
              <a:tabLst>
                <a:tab pos="3601734" algn="l"/>
              </a:tabLst>
              <a:defRPr/>
            </a:pPr>
            <a:endParaRPr lang="en-US" sz="2200" dirty="0" smtClean="0">
              <a:ea typeface="Calibri"/>
              <a:cs typeface="B Nazanin" panose="00000400000000000000" pitchFamily="2" charset="-78"/>
            </a:endParaRPr>
          </a:p>
          <a:p>
            <a:pPr marL="183213" indent="-456720" algn="just" rtl="1">
              <a:lnSpc>
                <a:spcPct val="107000"/>
              </a:lnSpc>
              <a:spcBef>
                <a:spcPts val="0"/>
              </a:spcBef>
              <a:buClr>
                <a:schemeClr val="accent5">
                  <a:lumMod val="75000"/>
                </a:schemeClr>
              </a:buClr>
              <a:buFont typeface="Wingdings" panose="05000000000000000000" pitchFamily="2" charset="2"/>
              <a:buChar char="v"/>
              <a:tabLst>
                <a:tab pos="3601734" algn="l"/>
              </a:tabLst>
              <a:defRPr/>
            </a:pPr>
            <a:r>
              <a:rPr lang="fa-IR" sz="1600" dirty="0" smtClean="0">
                <a:ea typeface="Calibri"/>
                <a:cs typeface="B Nazanin" panose="00000400000000000000" pitchFamily="2" charset="-78"/>
              </a:rPr>
              <a:t>کارگروههای مشارکتی روستاهای </a:t>
            </a:r>
            <a:r>
              <a:rPr lang="fa-IR" sz="1600" u="sng" dirty="0" smtClean="0">
                <a:solidFill>
                  <a:srgbClr val="C00000"/>
                </a:solidFill>
                <a:ea typeface="Calibri"/>
                <a:cs typeface="B Nazanin" panose="00000400000000000000" pitchFamily="2" charset="-78"/>
              </a:rPr>
              <a:t>پایین 20 خانوار </a:t>
            </a:r>
            <a:r>
              <a:rPr lang="fa-IR" sz="1600" dirty="0" smtClean="0">
                <a:ea typeface="Calibri"/>
                <a:cs typeface="B Nazanin" panose="00000400000000000000" pitchFamily="2" charset="-78"/>
              </a:rPr>
              <a:t>هم در قالب سه کارگروه با حداکثر 12 نفر در بخشداری منطقه متشکل از اعضای شورای اسلامی، دهیار، ریش سفیدان و مولوی­ها و ذینفع­های روستا برگزار شد.</a:t>
            </a:r>
            <a:endParaRPr lang="fa-IR" sz="1600" dirty="0">
              <a:ea typeface="Calibri"/>
              <a:cs typeface="B Nazanin" panose="00000400000000000000" pitchFamily="2" charset="-78"/>
            </a:endParaRPr>
          </a:p>
        </p:txBody>
      </p:sp>
      <p:graphicFrame>
        <p:nvGraphicFramePr>
          <p:cNvPr id="6" name="Table 5"/>
          <p:cNvGraphicFramePr>
            <a:graphicFrameLocks noGrp="1"/>
          </p:cNvGraphicFramePr>
          <p:nvPr/>
        </p:nvGraphicFramePr>
        <p:xfrm>
          <a:off x="601662" y="3478213"/>
          <a:ext cx="7658101" cy="2300287"/>
        </p:xfrm>
        <a:graphic>
          <a:graphicData uri="http://schemas.openxmlformats.org/drawingml/2006/table">
            <a:tbl>
              <a:tblPr rtl="1" firstRow="1" firstCol="1" bandRow="1"/>
              <a:tblGrid>
                <a:gridCol w="1024102">
                  <a:extLst>
                    <a:ext uri="{9D8B030D-6E8A-4147-A177-3AD203B41FA5}"/>
                  </a:extLst>
                </a:gridCol>
                <a:gridCol w="1415800">
                  <a:extLst>
                    <a:ext uri="{9D8B030D-6E8A-4147-A177-3AD203B41FA5}"/>
                  </a:extLst>
                </a:gridCol>
                <a:gridCol w="1229090">
                  <a:extLst>
                    <a:ext uri="{9D8B030D-6E8A-4147-A177-3AD203B41FA5}"/>
                  </a:extLst>
                </a:gridCol>
                <a:gridCol w="1794375">
                  <a:extLst>
                    <a:ext uri="{9D8B030D-6E8A-4147-A177-3AD203B41FA5}"/>
                  </a:extLst>
                </a:gridCol>
                <a:gridCol w="2194734">
                  <a:extLst>
                    <a:ext uri="{9D8B030D-6E8A-4147-A177-3AD203B41FA5}"/>
                  </a:extLst>
                </a:gridCol>
              </a:tblGrid>
              <a:tr h="533557">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نام </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تعداد گروه کانونی</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تعداد اعضا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مکان برگزاری</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شرکت کننده از هر روستا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r h="890431">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بالای 20 خانوار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4</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تا 12 نفر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smtClean="0">
                          <a:solidFill>
                            <a:schemeClr val="tx1"/>
                          </a:solidFill>
                          <a:effectLst/>
                          <a:latin typeface="Times New Roman"/>
                          <a:ea typeface="Calibri"/>
                          <a:cs typeface="B Nazanin" panose="00000400000000000000" pitchFamily="2" charset="-78"/>
                        </a:rPr>
                        <a:t>تک به تک روستا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اعضای شورای اسلامی، دهیار، ریش </a:t>
                      </a:r>
                      <a:r>
                        <a:rPr lang="fa-IR" sz="1400" b="1" kern="1200" dirty="0" smtClean="0">
                          <a:solidFill>
                            <a:schemeClr val="tx1"/>
                          </a:solidFill>
                          <a:effectLst/>
                          <a:latin typeface="Times New Roman"/>
                          <a:ea typeface="Calibri"/>
                          <a:cs typeface="B Nazanin" panose="00000400000000000000" pitchFamily="2" charset="-78"/>
                        </a:rPr>
                        <a:t>سفیدان، </a:t>
                      </a:r>
                      <a:r>
                        <a:rPr lang="fa-IR" sz="1400" b="1" kern="1200" dirty="0">
                          <a:solidFill>
                            <a:schemeClr val="tx1"/>
                          </a:solidFill>
                          <a:effectLst/>
                          <a:latin typeface="Times New Roman"/>
                          <a:ea typeface="Calibri"/>
                          <a:cs typeface="B Nazanin" panose="00000400000000000000" pitchFamily="2" charset="-78"/>
                        </a:rPr>
                        <a:t>ذینفع­های روستا </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r h="876299">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پایین 20 خانوار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3</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تا 12 نفر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بخشداری</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اعضای شورای اسلامی، دهیار، ریش </a:t>
                      </a:r>
                      <a:r>
                        <a:rPr lang="fa-IR" sz="1400" b="1" kern="1200" dirty="0" smtClean="0">
                          <a:solidFill>
                            <a:schemeClr val="tx1"/>
                          </a:solidFill>
                          <a:effectLst/>
                          <a:latin typeface="Times New Roman"/>
                          <a:ea typeface="Calibri"/>
                          <a:cs typeface="B Nazanin" panose="00000400000000000000" pitchFamily="2" charset="-78"/>
                        </a:rPr>
                        <a:t>سفیدان، ذینفع­های </a:t>
                      </a:r>
                      <a:r>
                        <a:rPr lang="fa-IR" sz="1400" b="1" kern="1200" dirty="0">
                          <a:solidFill>
                            <a:schemeClr val="tx1"/>
                          </a:solidFill>
                          <a:effectLst/>
                          <a:latin typeface="Times New Roman"/>
                          <a:ea typeface="Calibri"/>
                          <a:cs typeface="B Nazanin" panose="00000400000000000000" pitchFamily="2" charset="-78"/>
                        </a:rPr>
                        <a:t>روستا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bl>
          </a:graphicData>
        </a:graphic>
      </p:graphicFrame>
    </p:spTree>
    <p:extLst>
      <p:ext uri="{BB962C8B-B14F-4D97-AF65-F5344CB8AC3E}">
        <p14:creationId xmlns:p14="http://schemas.microsoft.com/office/powerpoint/2010/main" val="2681948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bwMode="black">
          <a:xfrm>
            <a:off x="5804178" y="152771"/>
            <a:ext cx="3176046" cy="373232"/>
          </a:xfrm>
          <a:prstGeom prst="rect">
            <a:avLst/>
          </a:prstGeom>
          <a:solidFill>
            <a:schemeClr val="bg1">
              <a:lumMod val="95000"/>
            </a:schemeClr>
          </a:solidFill>
          <a:ln>
            <a:noFill/>
          </a:ln>
          <a:extLst/>
        </p:spPr>
        <p:txBody>
          <a:bodyPr anchor="ctr"/>
          <a:lstStyle>
            <a:lvl1pPr algn="l" rtl="1" eaLnBrk="0" fontAlgn="base" hangingPunct="0">
              <a:spcBef>
                <a:spcPct val="0"/>
              </a:spcBef>
              <a:spcAft>
                <a:spcPct val="0"/>
              </a:spcAft>
              <a:defRPr sz="2800" b="1">
                <a:solidFill>
                  <a:schemeClr val="accent2"/>
                </a:solidFill>
                <a:latin typeface="+mj-lt"/>
                <a:ea typeface="+mj-ea"/>
                <a:cs typeface="+mj-cs"/>
              </a:defRPr>
            </a:lvl1pPr>
            <a:lvl2pPr algn="l" rtl="1" eaLnBrk="0" fontAlgn="base" hangingPunct="0">
              <a:spcBef>
                <a:spcPct val="0"/>
              </a:spcBef>
              <a:spcAft>
                <a:spcPct val="0"/>
              </a:spcAft>
              <a:defRPr sz="2800" b="1">
                <a:solidFill>
                  <a:schemeClr val="accent2"/>
                </a:solidFill>
                <a:latin typeface="Verdana" pitchFamily="34" charset="0"/>
              </a:defRPr>
            </a:lvl2pPr>
            <a:lvl3pPr algn="l" rtl="1" eaLnBrk="0" fontAlgn="base" hangingPunct="0">
              <a:spcBef>
                <a:spcPct val="0"/>
              </a:spcBef>
              <a:spcAft>
                <a:spcPct val="0"/>
              </a:spcAft>
              <a:defRPr sz="2800" b="1">
                <a:solidFill>
                  <a:schemeClr val="accent2"/>
                </a:solidFill>
                <a:latin typeface="Verdana" pitchFamily="34" charset="0"/>
              </a:defRPr>
            </a:lvl3pPr>
            <a:lvl4pPr algn="l" rtl="1" eaLnBrk="0" fontAlgn="base" hangingPunct="0">
              <a:spcBef>
                <a:spcPct val="0"/>
              </a:spcBef>
              <a:spcAft>
                <a:spcPct val="0"/>
              </a:spcAft>
              <a:defRPr sz="2800" b="1">
                <a:solidFill>
                  <a:schemeClr val="accent2"/>
                </a:solidFill>
                <a:latin typeface="Verdana" pitchFamily="34" charset="0"/>
              </a:defRPr>
            </a:lvl4pPr>
            <a:lvl5pPr algn="l" rtl="1" eaLnBrk="0" fontAlgn="base" hangingPunct="0">
              <a:spcBef>
                <a:spcPct val="0"/>
              </a:spcBef>
              <a:spcAft>
                <a:spcPct val="0"/>
              </a:spcAft>
              <a:defRPr sz="2800" b="1">
                <a:solidFill>
                  <a:schemeClr val="accent2"/>
                </a:solidFill>
                <a:latin typeface="Verdana" pitchFamily="34" charset="0"/>
              </a:defRPr>
            </a:lvl5pPr>
            <a:lvl6pPr marL="457200" algn="l" rtl="1" eaLnBrk="1" fontAlgn="base" hangingPunct="1">
              <a:spcBef>
                <a:spcPct val="0"/>
              </a:spcBef>
              <a:spcAft>
                <a:spcPct val="0"/>
              </a:spcAft>
              <a:defRPr sz="2800" b="1">
                <a:solidFill>
                  <a:schemeClr val="accent2"/>
                </a:solidFill>
                <a:latin typeface="Verdana" pitchFamily="34" charset="0"/>
              </a:defRPr>
            </a:lvl6pPr>
            <a:lvl7pPr marL="914400" algn="l" rtl="1" eaLnBrk="1" fontAlgn="base" hangingPunct="1">
              <a:spcBef>
                <a:spcPct val="0"/>
              </a:spcBef>
              <a:spcAft>
                <a:spcPct val="0"/>
              </a:spcAft>
              <a:defRPr sz="2800" b="1">
                <a:solidFill>
                  <a:schemeClr val="accent2"/>
                </a:solidFill>
                <a:latin typeface="Verdana" pitchFamily="34" charset="0"/>
              </a:defRPr>
            </a:lvl7pPr>
            <a:lvl8pPr marL="1371600" algn="l" rtl="1" eaLnBrk="1" fontAlgn="base" hangingPunct="1">
              <a:spcBef>
                <a:spcPct val="0"/>
              </a:spcBef>
              <a:spcAft>
                <a:spcPct val="0"/>
              </a:spcAft>
              <a:defRPr sz="2800" b="1">
                <a:solidFill>
                  <a:schemeClr val="accent2"/>
                </a:solidFill>
                <a:latin typeface="Verdana" pitchFamily="34" charset="0"/>
              </a:defRPr>
            </a:lvl8pPr>
            <a:lvl9pPr marL="1828800" algn="l" rtl="1" eaLnBrk="1" fontAlgn="base" hangingPunct="1">
              <a:spcBef>
                <a:spcPct val="0"/>
              </a:spcBef>
              <a:spcAft>
                <a:spcPct val="0"/>
              </a:spcAft>
              <a:defRPr sz="2800" b="1">
                <a:solidFill>
                  <a:schemeClr val="accent2"/>
                </a:solidFill>
                <a:latin typeface="Verdana" pitchFamily="34" charset="0"/>
              </a:defRPr>
            </a:lvl9pPr>
          </a:lstStyle>
          <a:p>
            <a:pPr algn="r">
              <a:defRPr/>
            </a:pPr>
            <a:r>
              <a:rPr lang="fa-IR" sz="1400" dirty="0" smtClean="0">
                <a:ln w="1905"/>
                <a:solidFill>
                  <a:schemeClr val="tx2"/>
                </a:solidFill>
                <a:effectLst>
                  <a:innerShdw blurRad="69850" dist="43180" dir="5400000">
                    <a:srgbClr val="000000">
                      <a:alpha val="65000"/>
                    </a:srgbClr>
                  </a:innerShdw>
                </a:effectLst>
                <a:ea typeface="+mn-ea"/>
                <a:cs typeface="B Titr" panose="00000700000000000000" pitchFamily="2" charset="-78"/>
              </a:rPr>
              <a:t>نمونه جلسات برگزار شده در رابطه با منظومه ها</a:t>
            </a:r>
            <a:endParaRPr lang="en-US" sz="1400" dirty="0">
              <a:ln w="1905"/>
              <a:solidFill>
                <a:schemeClr val="tx2"/>
              </a:solidFill>
              <a:effectLst>
                <a:innerShdw blurRad="69850" dist="43180" dir="5400000">
                  <a:srgbClr val="000000">
                    <a:alpha val="65000"/>
                  </a:srgbClr>
                </a:innerShdw>
              </a:effectLst>
              <a:ea typeface="+mn-ea"/>
              <a:cs typeface="B Titr" panose="00000700000000000000" pitchFamily="2" charset="-78"/>
            </a:endParaRPr>
          </a:p>
        </p:txBody>
      </p:sp>
      <p:pic>
        <p:nvPicPr>
          <p:cNvPr id="23"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311195" y="686208"/>
            <a:ext cx="8147005" cy="5485992"/>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941920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ounded Rectangle 3">
            <a:hlinkClick r:id="" action="ppaction://noaction"/>
          </p:cNvPr>
          <p:cNvSpPr/>
          <p:nvPr/>
        </p:nvSpPr>
        <p:spPr>
          <a:xfrm>
            <a:off x="6833151" y="1472825"/>
            <a:ext cx="1339619" cy="793506"/>
          </a:xfrm>
          <a:prstGeom prst="roundRect">
            <a:avLst/>
          </a:prstGeom>
          <a:solidFill>
            <a:srgbClr val="CCEC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fa-IR" sz="1600" dirty="0">
                <a:solidFill>
                  <a:schemeClr val="tx1"/>
                </a:solidFill>
                <a:cs typeface="B Titr" panose="00000700000000000000" pitchFamily="2" charset="-78"/>
              </a:rPr>
              <a:t>شناخت بخش های مورد مطالعه </a:t>
            </a:r>
            <a:endParaRPr lang="en-US" sz="1600" dirty="0">
              <a:solidFill>
                <a:schemeClr val="tx1"/>
              </a:solidFill>
              <a:cs typeface="B Titr" panose="00000700000000000000" pitchFamily="2" charset="-78"/>
            </a:endParaRPr>
          </a:p>
        </p:txBody>
      </p:sp>
      <p:sp>
        <p:nvSpPr>
          <p:cNvPr id="5" name="Rounded Rectangle 4"/>
          <p:cNvSpPr/>
          <p:nvPr/>
        </p:nvSpPr>
        <p:spPr>
          <a:xfrm>
            <a:off x="6861540" y="2905901"/>
            <a:ext cx="1339619" cy="793506"/>
          </a:xfrm>
          <a:prstGeom prst="roundRect">
            <a:avLst/>
          </a:prstGeom>
          <a:solidFill>
            <a:srgbClr val="CCEC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fa-IR" sz="1600" dirty="0">
                <a:solidFill>
                  <a:schemeClr val="tx1"/>
                </a:solidFill>
                <a:cs typeface="B Titr" panose="00000700000000000000" pitchFamily="2" charset="-78"/>
              </a:rPr>
              <a:t>تجزیه و تحلیل اطلاعات</a:t>
            </a:r>
            <a:endParaRPr lang="en-US" sz="1600" dirty="0">
              <a:solidFill>
                <a:schemeClr val="tx1"/>
              </a:solidFill>
              <a:cs typeface="B Titr" panose="00000700000000000000" pitchFamily="2" charset="-78"/>
            </a:endParaRPr>
          </a:p>
        </p:txBody>
      </p:sp>
      <p:sp>
        <p:nvSpPr>
          <p:cNvPr id="6" name="Rounded Rectangle 5"/>
          <p:cNvSpPr/>
          <p:nvPr/>
        </p:nvSpPr>
        <p:spPr>
          <a:xfrm>
            <a:off x="6833152" y="4508389"/>
            <a:ext cx="1339619" cy="793506"/>
          </a:xfrm>
          <a:prstGeom prst="roundRect">
            <a:avLst/>
          </a:prstGeom>
          <a:solidFill>
            <a:srgbClr val="CCEC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fa-IR" sz="1600" dirty="0">
                <a:solidFill>
                  <a:schemeClr val="tx1"/>
                </a:solidFill>
                <a:cs typeface="B Titr" panose="00000700000000000000" pitchFamily="2" charset="-78"/>
              </a:rPr>
              <a:t>ارائه پیشنهادات</a:t>
            </a:r>
            <a:endParaRPr lang="en-US" sz="1600" dirty="0">
              <a:solidFill>
                <a:schemeClr val="tx1"/>
              </a:solidFill>
              <a:cs typeface="B Titr" panose="00000700000000000000" pitchFamily="2" charset="-78"/>
            </a:endParaRPr>
          </a:p>
        </p:txBody>
      </p:sp>
      <p:sp>
        <p:nvSpPr>
          <p:cNvPr id="7" name="Down Arrow 6"/>
          <p:cNvSpPr/>
          <p:nvPr/>
        </p:nvSpPr>
        <p:spPr>
          <a:xfrm>
            <a:off x="7261225" y="2408238"/>
            <a:ext cx="300038" cy="412750"/>
          </a:xfrm>
          <a:prstGeom prst="downArrow">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cs typeface="B Titr" panose="00000700000000000000" pitchFamily="2" charset="-78"/>
            </a:endParaRPr>
          </a:p>
        </p:txBody>
      </p:sp>
      <p:sp>
        <p:nvSpPr>
          <p:cNvPr id="8" name="Down Arrow 7"/>
          <p:cNvSpPr/>
          <p:nvPr/>
        </p:nvSpPr>
        <p:spPr>
          <a:xfrm>
            <a:off x="7261225" y="3862388"/>
            <a:ext cx="300038" cy="476250"/>
          </a:xfrm>
          <a:prstGeom prst="downArrow">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cs typeface="B Titr" panose="00000700000000000000" pitchFamily="2" charset="-78"/>
            </a:endParaRPr>
          </a:p>
        </p:txBody>
      </p:sp>
      <p:sp>
        <p:nvSpPr>
          <p:cNvPr id="9" name="Rounded Rectangle 8"/>
          <p:cNvSpPr/>
          <p:nvPr/>
        </p:nvSpPr>
        <p:spPr>
          <a:xfrm>
            <a:off x="3654425" y="1303338"/>
            <a:ext cx="3135313" cy="1746250"/>
          </a:xfrm>
          <a:prstGeom prst="roundRect">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مصاحبه مسئولین محلی هر یک از روستاها (دهیاران و اعضای شورا)</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جمعی بررسی مسائل و مشکلات با مردم محلی</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جمعی هم اندیشی با مسئولین محلی در بخشداری های بخش</a:t>
            </a:r>
            <a:endParaRPr lang="en-US" sz="1200" dirty="0">
              <a:solidFill>
                <a:schemeClr val="tx1"/>
              </a:solidFill>
              <a:cs typeface="B Mitra" panose="00000400000000000000" pitchFamily="2" charset="-78"/>
            </a:endParaRPr>
          </a:p>
        </p:txBody>
      </p:sp>
      <p:sp>
        <p:nvSpPr>
          <p:cNvPr id="10" name="Rounded Rectangle 9"/>
          <p:cNvSpPr/>
          <p:nvPr/>
        </p:nvSpPr>
        <p:spPr>
          <a:xfrm>
            <a:off x="534988" y="2263775"/>
            <a:ext cx="2973387" cy="1666875"/>
          </a:xfrm>
          <a:prstGeom prst="roundRect">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ارائه و کنترل فرصت ها و محدودیت های تدوین شده به نخبگان محلی شناسایی شده در مرحله اول و بازنگری در آنها با توجه به دیدگاه های ایشان</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فضایی کردن فرصت ها و محدودیت های شناسایی شده به کمک نخبگان محلی با پر کردن ماتریس تناسب فضایی به کمک ایشان</a:t>
            </a:r>
            <a:endParaRPr lang="en-US" sz="1200" dirty="0">
              <a:solidFill>
                <a:schemeClr val="tx1"/>
              </a:solidFill>
              <a:cs typeface="B Mitra" panose="00000400000000000000" pitchFamily="2" charset="-78"/>
            </a:endParaRPr>
          </a:p>
        </p:txBody>
      </p:sp>
      <p:sp>
        <p:nvSpPr>
          <p:cNvPr id="11" name="Rounded Rectangle 10"/>
          <p:cNvSpPr/>
          <p:nvPr/>
        </p:nvSpPr>
        <p:spPr>
          <a:xfrm>
            <a:off x="3663950" y="3751263"/>
            <a:ext cx="3135313" cy="2405062"/>
          </a:xfrm>
          <a:prstGeom prst="roundRect">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برنامه ریزی مشارکتی با مسئولین و نخبگان محلی در بخشداری ارائه پروژه های اولیه پیشنهادی به ایشان و جمع آوری نظرات ایشان در خصوص پروژه های پیشنهادی و پروژه های جدید پیشنهاد شده در جلسه</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با حضور تمام دستگاه های مسئول در پروژه های پیشنهادی و ارائه پروژه های پیشنهادی به ایشان و دریافت نظر ایشان در خصوص پروژه ها و هم چنین سایر پروژه های پیشنهادی از نظر ایشان و همچنین نحوه پیشبرد پروژه ها</a:t>
            </a:r>
          </a:p>
          <a:p>
            <a:pPr marL="285750" indent="-285750" algn="just" rtl="1">
              <a:buFont typeface="Arial" panose="020B0604020202020204" pitchFamily="34" charset="0"/>
              <a:buChar char="•"/>
              <a:defRPr/>
            </a:pPr>
            <a:endParaRPr lang="en-US" sz="1200" dirty="0">
              <a:solidFill>
                <a:schemeClr val="tx1"/>
              </a:solidFill>
              <a:cs typeface="B Mitra" panose="00000400000000000000" pitchFamily="2" charset="-78"/>
            </a:endParaRPr>
          </a:p>
        </p:txBody>
      </p:sp>
      <p:sp>
        <p:nvSpPr>
          <p:cNvPr id="12" name="Rounded Rectangle 11"/>
          <p:cNvSpPr/>
          <p:nvPr/>
        </p:nvSpPr>
        <p:spPr>
          <a:xfrm>
            <a:off x="1062038" y="1303338"/>
            <a:ext cx="1608137" cy="635000"/>
          </a:xfrm>
          <a:prstGeom prst="roundRect">
            <a:avLst/>
          </a:prstGeom>
          <a:solidFill>
            <a:srgbClr val="CCECFF"/>
          </a:solidFill>
          <a:ln cmpd="db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200" dirty="0">
                <a:solidFill>
                  <a:schemeClr val="tx1"/>
                </a:solidFill>
                <a:cs typeface="B Yekan" panose="00000400000000000000" pitchFamily="2" charset="-78"/>
              </a:rPr>
              <a:t>مرحله اول فرایند  برنامه ریزی مشارکتی </a:t>
            </a:r>
            <a:endParaRPr lang="en-US" sz="1200" dirty="0">
              <a:solidFill>
                <a:schemeClr val="tx1"/>
              </a:solidFill>
              <a:cs typeface="B Yekan" panose="00000400000000000000" pitchFamily="2" charset="-78"/>
            </a:endParaRPr>
          </a:p>
        </p:txBody>
      </p:sp>
      <p:cxnSp>
        <p:nvCxnSpPr>
          <p:cNvPr id="13" name="Elbow Connector 12"/>
          <p:cNvCxnSpPr>
            <a:stCxn id="12" idx="3"/>
            <a:endCxn id="9" idx="1"/>
          </p:cNvCxnSpPr>
          <p:nvPr/>
        </p:nvCxnSpPr>
        <p:spPr>
          <a:xfrm>
            <a:off x="2670175" y="1620838"/>
            <a:ext cx="984250" cy="555625"/>
          </a:xfrm>
          <a:prstGeom prst="bentConnector3">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sp>
        <p:nvSpPr>
          <p:cNvPr id="14" name="Rounded Rectangle 13"/>
          <p:cNvSpPr/>
          <p:nvPr/>
        </p:nvSpPr>
        <p:spPr>
          <a:xfrm>
            <a:off x="1049338" y="4249738"/>
            <a:ext cx="1608137" cy="635000"/>
          </a:xfrm>
          <a:prstGeom prst="roundRect">
            <a:avLst/>
          </a:prstGeom>
          <a:solidFill>
            <a:srgbClr val="CCECFF"/>
          </a:solidFill>
          <a:ln cmpd="db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200" dirty="0">
                <a:solidFill>
                  <a:schemeClr val="tx1"/>
                </a:solidFill>
                <a:cs typeface="B Yekan" panose="00000400000000000000" pitchFamily="2" charset="-78"/>
              </a:rPr>
              <a:t>مرحله دوم فرایند  برنامه ریزی مشارکتی </a:t>
            </a:r>
            <a:endParaRPr lang="en-US" sz="1200" dirty="0">
              <a:solidFill>
                <a:schemeClr val="tx1"/>
              </a:solidFill>
              <a:cs typeface="B Yekan" panose="00000400000000000000" pitchFamily="2" charset="-78"/>
            </a:endParaRPr>
          </a:p>
        </p:txBody>
      </p:sp>
      <p:sp>
        <p:nvSpPr>
          <p:cNvPr id="15" name="Rounded Rectangle 14"/>
          <p:cNvSpPr/>
          <p:nvPr/>
        </p:nvSpPr>
        <p:spPr>
          <a:xfrm>
            <a:off x="1062038" y="5151438"/>
            <a:ext cx="1608137" cy="635000"/>
          </a:xfrm>
          <a:prstGeom prst="roundRect">
            <a:avLst/>
          </a:prstGeom>
          <a:solidFill>
            <a:srgbClr val="CCECFF"/>
          </a:solidFill>
          <a:ln cmpd="db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200" dirty="0">
                <a:solidFill>
                  <a:schemeClr val="tx1"/>
                </a:solidFill>
                <a:cs typeface="B Yekan" panose="00000400000000000000" pitchFamily="2" charset="-78"/>
              </a:rPr>
              <a:t>مرحله سوم فرایند  برنامه ریزی مشارکتی </a:t>
            </a:r>
            <a:endParaRPr lang="en-US" sz="1200" dirty="0">
              <a:solidFill>
                <a:schemeClr val="tx1"/>
              </a:solidFill>
              <a:cs typeface="B Yekan" panose="00000400000000000000" pitchFamily="2" charset="-78"/>
            </a:endParaRPr>
          </a:p>
        </p:txBody>
      </p:sp>
      <p:cxnSp>
        <p:nvCxnSpPr>
          <p:cNvPr id="16" name="Elbow Connector 15"/>
          <p:cNvCxnSpPr>
            <a:endCxn id="14" idx="0"/>
          </p:cNvCxnSpPr>
          <p:nvPr/>
        </p:nvCxnSpPr>
        <p:spPr>
          <a:xfrm rot="5400000">
            <a:off x="1766094" y="4028282"/>
            <a:ext cx="307975" cy="134937"/>
          </a:xfrm>
          <a:prstGeom prst="bentConnector3">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cxnSp>
        <p:nvCxnSpPr>
          <p:cNvPr id="17" name="Elbow Connector 16"/>
          <p:cNvCxnSpPr/>
          <p:nvPr/>
        </p:nvCxnSpPr>
        <p:spPr>
          <a:xfrm rot="10800000" flipV="1">
            <a:off x="2678113" y="4913313"/>
            <a:ext cx="976312" cy="619125"/>
          </a:xfrm>
          <a:prstGeom prst="bentConnector3">
            <a:avLst>
              <a:gd name="adj1" fmla="val 50000"/>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sp>
        <p:nvSpPr>
          <p:cNvPr id="18" name="Rectangle 17"/>
          <p:cNvSpPr/>
          <p:nvPr/>
        </p:nvSpPr>
        <p:spPr>
          <a:xfrm>
            <a:off x="3508375" y="312737"/>
            <a:ext cx="5145961" cy="400110"/>
          </a:xfrm>
          <a:prstGeom prst="rect">
            <a:avLst/>
          </a:prstGeom>
          <a:solidFill>
            <a:schemeClr val="bg1"/>
          </a:solidFill>
        </p:spPr>
        <p:txBody>
          <a:bodyPr wrap="none">
            <a:spAutoFit/>
          </a:bodyPr>
          <a:lstStyle/>
          <a:p>
            <a:pPr algn="ctr">
              <a:defRPr/>
            </a:pPr>
            <a:r>
              <a:rPr lang="fa-IR" sz="2000" b="1" dirty="0">
                <a:ln w="1905"/>
                <a:solidFill>
                  <a:schemeClr val="tx2"/>
                </a:solidFill>
                <a:effectLst>
                  <a:innerShdw blurRad="69850" dist="43180" dir="5400000">
                    <a:srgbClr val="000000">
                      <a:alpha val="65000"/>
                    </a:srgbClr>
                  </a:innerShdw>
                </a:effectLst>
                <a:latin typeface="Verdana" panose="020B0604030504040204" pitchFamily="34" charset="0"/>
                <a:cs typeface="B Titr" panose="00000700000000000000" pitchFamily="2" charset="-78"/>
              </a:rPr>
              <a:t>مشارکت گروه های مردم و نهادهای مسئول در تهیه طرح</a:t>
            </a:r>
            <a:endParaRPr lang="en-US" sz="2000" b="1" dirty="0">
              <a:ln w="1905"/>
              <a:solidFill>
                <a:schemeClr val="tx2"/>
              </a:solidFill>
              <a:effectLst>
                <a:innerShdw blurRad="69850" dist="43180" dir="5400000">
                  <a:srgbClr val="000000">
                    <a:alpha val="65000"/>
                  </a:srgbClr>
                </a:innerShdw>
              </a:effectLst>
              <a:latin typeface="Verdana" panose="020B0604030504040204" pitchFamily="34" charset="0"/>
              <a:cs typeface="B Titr" panose="00000700000000000000" pitchFamily="2" charset="-78"/>
            </a:endParaRPr>
          </a:p>
        </p:txBody>
      </p:sp>
      <p:cxnSp>
        <p:nvCxnSpPr>
          <p:cNvPr id="19" name="Straight Connector 18"/>
          <p:cNvCxnSpPr/>
          <p:nvPr/>
        </p:nvCxnSpPr>
        <p:spPr>
          <a:xfrm flipH="1">
            <a:off x="6499225" y="1679575"/>
            <a:ext cx="36513" cy="3348038"/>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0" name="Elbow Connector 19"/>
          <p:cNvCxnSpPr/>
          <p:nvPr/>
        </p:nvCxnSpPr>
        <p:spPr>
          <a:xfrm rot="10800000" flipV="1">
            <a:off x="3502025" y="3305175"/>
            <a:ext cx="3343275" cy="11113"/>
          </a:xfrm>
          <a:prstGeom prst="bentConnector3">
            <a:avLst>
              <a:gd name="adj1" fmla="val 50000"/>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cxnSp>
        <p:nvCxnSpPr>
          <p:cNvPr id="21" name="Straight Connector 20"/>
          <p:cNvCxnSpPr/>
          <p:nvPr/>
        </p:nvCxnSpPr>
        <p:spPr>
          <a:xfrm flipH="1">
            <a:off x="6997700" y="1935163"/>
            <a:ext cx="12700" cy="2862262"/>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6542088" y="5027613"/>
            <a:ext cx="303212"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flipV="1">
            <a:off x="6550025" y="1679575"/>
            <a:ext cx="201613"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flipV="1">
            <a:off x="6788150" y="1935163"/>
            <a:ext cx="201613"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a:xfrm flipV="1">
            <a:off x="6788150" y="4797425"/>
            <a:ext cx="201613" cy="4763"/>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6" name="Straight Connector 25"/>
          <p:cNvCxnSpPr/>
          <p:nvPr/>
        </p:nvCxnSpPr>
        <p:spPr>
          <a:xfrm flipV="1">
            <a:off x="6604000" y="3481388"/>
            <a:ext cx="303213" cy="4762"/>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p:nvCxnSpPr>
        <p:spPr>
          <a:xfrm flipV="1">
            <a:off x="6607175" y="3135313"/>
            <a:ext cx="303213"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521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8"/>
                                        </p:tgtEl>
                                        <p:attrNameLst>
                                          <p:attrName>style.color</p:attrName>
                                        </p:attrNameLst>
                                      </p:cBhvr>
                                      <p:by>
                                        <p:hsl h="0" s="-12549" l="-25098"/>
                                      </p:by>
                                    </p:animClr>
                                    <p:animClr clrSpc="hsl" dir="cw">
                                      <p:cBhvr>
                                        <p:cTn id="12" dur="500" fill="hold"/>
                                        <p:tgtEl>
                                          <p:spTgt spid="8"/>
                                        </p:tgtEl>
                                        <p:attrNameLst>
                                          <p:attrName>fillcolor</p:attrName>
                                        </p:attrNameLst>
                                      </p:cBhvr>
                                      <p:by>
                                        <p:hsl h="0" s="-12549" l="-25098"/>
                                      </p:by>
                                    </p:animClr>
                                    <p:animClr clrSpc="hsl" dir="cw">
                                      <p:cBhvr>
                                        <p:cTn id="13" dur="500" fill="hold"/>
                                        <p:tgtEl>
                                          <p:spTgt spid="8"/>
                                        </p:tgtEl>
                                        <p:attrNameLst>
                                          <p:attrName>stroke.color</p:attrName>
                                        </p:attrNameLst>
                                      </p:cBhvr>
                                      <p:by>
                                        <p:hsl h="0" s="-12549" l="-25098"/>
                                      </p:by>
                                    </p:animClr>
                                    <p:set>
                                      <p:cBhvr>
                                        <p:cTn id="14" dur="500" fill="hold"/>
                                        <p:tgtEl>
                                          <p:spTgt spid="8"/>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9"/>
                                        </p:tgtEl>
                                        <p:attrNameLst>
                                          <p:attrName>style.color</p:attrName>
                                        </p:attrNameLst>
                                      </p:cBhvr>
                                      <p:by>
                                        <p:hsl h="0" s="-12549" l="-25098"/>
                                      </p:by>
                                    </p:animClr>
                                    <p:animClr clrSpc="hsl" dir="cw">
                                      <p:cBhvr>
                                        <p:cTn id="17" dur="500" fill="hold"/>
                                        <p:tgtEl>
                                          <p:spTgt spid="9"/>
                                        </p:tgtEl>
                                        <p:attrNameLst>
                                          <p:attrName>fillcolor</p:attrName>
                                        </p:attrNameLst>
                                      </p:cBhvr>
                                      <p:by>
                                        <p:hsl h="0" s="-12549" l="-25098"/>
                                      </p:by>
                                    </p:animClr>
                                    <p:animClr clrSpc="hsl" dir="cw">
                                      <p:cBhvr>
                                        <p:cTn id="18" dur="500" fill="hold"/>
                                        <p:tgtEl>
                                          <p:spTgt spid="9"/>
                                        </p:tgtEl>
                                        <p:attrNameLst>
                                          <p:attrName>stroke.color</p:attrName>
                                        </p:attrNameLst>
                                      </p:cBhvr>
                                      <p:by>
                                        <p:hsl h="0" s="-12549" l="-25098"/>
                                      </p:by>
                                    </p:animClr>
                                    <p:set>
                                      <p:cBhvr>
                                        <p:cTn id="19" dur="500" fill="hold"/>
                                        <p:tgtEl>
                                          <p:spTgt spid="9"/>
                                        </p:tgtEl>
                                        <p:attrNameLst>
                                          <p:attrName>fill.type</p:attrName>
                                        </p:attrNameLst>
                                      </p:cBhvr>
                                      <p:to>
                                        <p:strVal val="solid"/>
                                      </p:to>
                                    </p:set>
                                  </p:childTnLst>
                                </p:cTn>
                              </p:par>
                              <p:par>
                                <p:cTn id="20" presetID="24" presetClass="emph" presetSubtype="0" fill="hold" grpId="0" nodeType="withEffect">
                                  <p:stCondLst>
                                    <p:cond delay="0"/>
                                  </p:stCondLst>
                                  <p:childTnLst>
                                    <p:animClr clrSpc="hsl" dir="cw">
                                      <p:cBhvr override="childStyle">
                                        <p:cTn id="21" dur="500" fill="hold"/>
                                        <p:tgtEl>
                                          <p:spTgt spid="10"/>
                                        </p:tgtEl>
                                        <p:attrNameLst>
                                          <p:attrName>style.color</p:attrName>
                                        </p:attrNameLst>
                                      </p:cBhvr>
                                      <p:by>
                                        <p:hsl h="0" s="-12549" l="-25098"/>
                                      </p:by>
                                    </p:animClr>
                                    <p:animClr clrSpc="hsl" dir="cw">
                                      <p:cBhvr>
                                        <p:cTn id="22" dur="500" fill="hold"/>
                                        <p:tgtEl>
                                          <p:spTgt spid="10"/>
                                        </p:tgtEl>
                                        <p:attrNameLst>
                                          <p:attrName>fillcolor</p:attrName>
                                        </p:attrNameLst>
                                      </p:cBhvr>
                                      <p:by>
                                        <p:hsl h="0" s="-12549" l="-25098"/>
                                      </p:by>
                                    </p:animClr>
                                    <p:animClr clrSpc="hsl" dir="cw">
                                      <p:cBhvr>
                                        <p:cTn id="23" dur="500" fill="hold"/>
                                        <p:tgtEl>
                                          <p:spTgt spid="10"/>
                                        </p:tgtEl>
                                        <p:attrNameLst>
                                          <p:attrName>stroke.color</p:attrName>
                                        </p:attrNameLst>
                                      </p:cBhvr>
                                      <p:by>
                                        <p:hsl h="0" s="-12549" l="-25098"/>
                                      </p:by>
                                    </p:animClr>
                                    <p:set>
                                      <p:cBhvr>
                                        <p:cTn id="24" dur="500" fill="hold"/>
                                        <p:tgtEl>
                                          <p:spTgt spid="10"/>
                                        </p:tgtEl>
                                        <p:attrNameLst>
                                          <p:attrName>fill.type</p:attrName>
                                        </p:attrNameLst>
                                      </p:cBhvr>
                                      <p:to>
                                        <p:strVal val="solid"/>
                                      </p:to>
                                    </p:set>
                                  </p:childTnLst>
                                </p:cTn>
                              </p:par>
                              <p:par>
                                <p:cTn id="25" presetID="24" presetClass="emph" presetSubtype="0" fill="hold" grpId="0" nodeType="withEffect">
                                  <p:stCondLst>
                                    <p:cond delay="0"/>
                                  </p:stCondLst>
                                  <p:childTnLst>
                                    <p:animClr clrSpc="hsl" dir="cw">
                                      <p:cBhvr override="childStyle">
                                        <p:cTn id="26" dur="500" fill="hold"/>
                                        <p:tgtEl>
                                          <p:spTgt spid="12"/>
                                        </p:tgtEl>
                                        <p:attrNameLst>
                                          <p:attrName>style.color</p:attrName>
                                        </p:attrNameLst>
                                      </p:cBhvr>
                                      <p:by>
                                        <p:hsl h="0" s="-12549" l="-25098"/>
                                      </p:by>
                                    </p:animClr>
                                    <p:animClr clrSpc="hsl" dir="cw">
                                      <p:cBhvr>
                                        <p:cTn id="27" dur="500" fill="hold"/>
                                        <p:tgtEl>
                                          <p:spTgt spid="12"/>
                                        </p:tgtEl>
                                        <p:attrNameLst>
                                          <p:attrName>fillcolor</p:attrName>
                                        </p:attrNameLst>
                                      </p:cBhvr>
                                      <p:by>
                                        <p:hsl h="0" s="-12549" l="-25098"/>
                                      </p:by>
                                    </p:animClr>
                                    <p:animClr clrSpc="hsl" dir="cw">
                                      <p:cBhvr>
                                        <p:cTn id="28" dur="500" fill="hold"/>
                                        <p:tgtEl>
                                          <p:spTgt spid="12"/>
                                        </p:tgtEl>
                                        <p:attrNameLst>
                                          <p:attrName>stroke.color</p:attrName>
                                        </p:attrNameLst>
                                      </p:cBhvr>
                                      <p:by>
                                        <p:hsl h="0" s="-12549" l="-25098"/>
                                      </p:by>
                                    </p:animClr>
                                    <p:set>
                                      <p:cBhvr>
                                        <p:cTn id="29" dur="500" fill="hold"/>
                                        <p:tgtEl>
                                          <p:spTgt spid="12"/>
                                        </p:tgtEl>
                                        <p:attrNameLst>
                                          <p:attrName>fill.type</p:attrName>
                                        </p:attrNameLst>
                                      </p:cBhvr>
                                      <p:to>
                                        <p:strVal val="solid"/>
                                      </p:to>
                                    </p:set>
                                  </p:childTnLst>
                                </p:cTn>
                              </p:par>
                              <p:par>
                                <p:cTn id="30" presetID="24" presetClass="emph" presetSubtype="0" fill="hold" nodeType="withEffect">
                                  <p:stCondLst>
                                    <p:cond delay="0"/>
                                  </p:stCondLst>
                                  <p:childTnLst>
                                    <p:animClr clrSpc="hsl" dir="cw">
                                      <p:cBhvr override="childStyle">
                                        <p:cTn id="31" dur="500" fill="hold"/>
                                        <p:tgtEl>
                                          <p:spTgt spid="13"/>
                                        </p:tgtEl>
                                        <p:attrNameLst>
                                          <p:attrName>style.color</p:attrName>
                                        </p:attrNameLst>
                                      </p:cBhvr>
                                      <p:by>
                                        <p:hsl h="0" s="-12549" l="-25098"/>
                                      </p:by>
                                    </p:animClr>
                                    <p:animClr clrSpc="hsl" dir="cw">
                                      <p:cBhvr>
                                        <p:cTn id="32" dur="500" fill="hold"/>
                                        <p:tgtEl>
                                          <p:spTgt spid="13"/>
                                        </p:tgtEl>
                                        <p:attrNameLst>
                                          <p:attrName>fillcolor</p:attrName>
                                        </p:attrNameLst>
                                      </p:cBhvr>
                                      <p:by>
                                        <p:hsl h="0" s="-12549" l="-25098"/>
                                      </p:by>
                                    </p:animClr>
                                    <p:animClr clrSpc="hsl" dir="cw">
                                      <p:cBhvr>
                                        <p:cTn id="33" dur="500" fill="hold"/>
                                        <p:tgtEl>
                                          <p:spTgt spid="13"/>
                                        </p:tgtEl>
                                        <p:attrNameLst>
                                          <p:attrName>stroke.color</p:attrName>
                                        </p:attrNameLst>
                                      </p:cBhvr>
                                      <p:by>
                                        <p:hsl h="0" s="-12549" l="-25098"/>
                                      </p:by>
                                    </p:animClr>
                                    <p:set>
                                      <p:cBhvr>
                                        <p:cTn id="34" dur="500" fill="hold"/>
                                        <p:tgtEl>
                                          <p:spTgt spid="13"/>
                                        </p:tgtEl>
                                        <p:attrNameLst>
                                          <p:attrName>fill.type</p:attrName>
                                        </p:attrNameLst>
                                      </p:cBhvr>
                                      <p:to>
                                        <p:strVal val="solid"/>
                                      </p:to>
                                    </p:set>
                                  </p:childTnLst>
                                </p:cTn>
                              </p:par>
                              <p:par>
                                <p:cTn id="35" presetID="24" presetClass="emph" presetSubtype="0" fill="hold" grpId="0" nodeType="withEffect">
                                  <p:stCondLst>
                                    <p:cond delay="0"/>
                                  </p:stCondLst>
                                  <p:childTnLst>
                                    <p:animClr clrSpc="hsl" dir="cw">
                                      <p:cBhvr override="childStyle">
                                        <p:cTn id="36" dur="500" fill="hold"/>
                                        <p:tgtEl>
                                          <p:spTgt spid="14"/>
                                        </p:tgtEl>
                                        <p:attrNameLst>
                                          <p:attrName>style.color</p:attrName>
                                        </p:attrNameLst>
                                      </p:cBhvr>
                                      <p:by>
                                        <p:hsl h="0" s="-12549" l="-25098"/>
                                      </p:by>
                                    </p:animClr>
                                    <p:animClr clrSpc="hsl" dir="cw">
                                      <p:cBhvr>
                                        <p:cTn id="37" dur="500" fill="hold"/>
                                        <p:tgtEl>
                                          <p:spTgt spid="14"/>
                                        </p:tgtEl>
                                        <p:attrNameLst>
                                          <p:attrName>fillcolor</p:attrName>
                                        </p:attrNameLst>
                                      </p:cBhvr>
                                      <p:by>
                                        <p:hsl h="0" s="-12549" l="-25098"/>
                                      </p:by>
                                    </p:animClr>
                                    <p:animClr clrSpc="hsl" dir="cw">
                                      <p:cBhvr>
                                        <p:cTn id="38" dur="500" fill="hold"/>
                                        <p:tgtEl>
                                          <p:spTgt spid="14"/>
                                        </p:tgtEl>
                                        <p:attrNameLst>
                                          <p:attrName>stroke.color</p:attrName>
                                        </p:attrNameLst>
                                      </p:cBhvr>
                                      <p:by>
                                        <p:hsl h="0" s="-12549" l="-25098"/>
                                      </p:by>
                                    </p:animClr>
                                    <p:set>
                                      <p:cBhvr>
                                        <p:cTn id="39" dur="500" fill="hold"/>
                                        <p:tgtEl>
                                          <p:spTgt spid="14"/>
                                        </p:tgtEl>
                                        <p:attrNameLst>
                                          <p:attrName>fill.type</p:attrName>
                                        </p:attrNameLst>
                                      </p:cBhvr>
                                      <p:to>
                                        <p:strVal val="solid"/>
                                      </p:to>
                                    </p:set>
                                  </p:childTnLst>
                                </p:cTn>
                              </p:par>
                              <p:par>
                                <p:cTn id="40" presetID="24" presetClass="emph" presetSubtype="0" fill="hold" nodeType="withEffect">
                                  <p:stCondLst>
                                    <p:cond delay="0"/>
                                  </p:stCondLst>
                                  <p:childTnLst>
                                    <p:animClr clrSpc="hsl" dir="cw">
                                      <p:cBhvr override="childStyle">
                                        <p:cTn id="41" dur="500" fill="hold"/>
                                        <p:tgtEl>
                                          <p:spTgt spid="16"/>
                                        </p:tgtEl>
                                        <p:attrNameLst>
                                          <p:attrName>style.color</p:attrName>
                                        </p:attrNameLst>
                                      </p:cBhvr>
                                      <p:by>
                                        <p:hsl h="0" s="-12549" l="-25098"/>
                                      </p:by>
                                    </p:animClr>
                                    <p:animClr clrSpc="hsl" dir="cw">
                                      <p:cBhvr>
                                        <p:cTn id="42" dur="500" fill="hold"/>
                                        <p:tgtEl>
                                          <p:spTgt spid="16"/>
                                        </p:tgtEl>
                                        <p:attrNameLst>
                                          <p:attrName>fillcolor</p:attrName>
                                        </p:attrNameLst>
                                      </p:cBhvr>
                                      <p:by>
                                        <p:hsl h="0" s="-12549" l="-25098"/>
                                      </p:by>
                                    </p:animClr>
                                    <p:animClr clrSpc="hsl" dir="cw">
                                      <p:cBhvr>
                                        <p:cTn id="43" dur="500" fill="hold"/>
                                        <p:tgtEl>
                                          <p:spTgt spid="16"/>
                                        </p:tgtEl>
                                        <p:attrNameLst>
                                          <p:attrName>stroke.color</p:attrName>
                                        </p:attrNameLst>
                                      </p:cBhvr>
                                      <p:by>
                                        <p:hsl h="0" s="-12549" l="-25098"/>
                                      </p:by>
                                    </p:animClr>
                                    <p:set>
                                      <p:cBhvr>
                                        <p:cTn id="44" dur="500" fill="hold"/>
                                        <p:tgtEl>
                                          <p:spTgt spid="16"/>
                                        </p:tgtEl>
                                        <p:attrNameLst>
                                          <p:attrName>fill.type</p:attrName>
                                        </p:attrNameLst>
                                      </p:cBhvr>
                                      <p:to>
                                        <p:strVal val="solid"/>
                                      </p:to>
                                    </p:set>
                                  </p:childTnLst>
                                </p:cTn>
                              </p:par>
                            </p:childTnLst>
                          </p:cTn>
                        </p:par>
                        <p:par>
                          <p:cTn id="45" fill="hold">
                            <p:stCondLst>
                              <p:cond delay="500"/>
                            </p:stCondLst>
                            <p:childTnLst>
                              <p:par>
                                <p:cTn id="46" presetID="26" presetClass="emph" presetSubtype="0" repeatCount="2000" fill="hold" grpId="0" nodeType="afterEffect">
                                  <p:stCondLst>
                                    <p:cond delay="0"/>
                                  </p:stCondLst>
                                  <p:childTnLst>
                                    <p:animEffect transition="out" filter="fade">
                                      <p:cBhvr>
                                        <p:cTn id="47" dur="500" tmFilter="0, 0; .2, .5; .8, .5; 1, 0"/>
                                        <p:tgtEl>
                                          <p:spTgt spid="15"/>
                                        </p:tgtEl>
                                      </p:cBhvr>
                                    </p:animEffect>
                                    <p:animScale>
                                      <p:cBhvr>
                                        <p:cTn id="48" dur="250" autoRev="1" fill="hold"/>
                                        <p:tgtEl>
                                          <p:spTgt spid="15"/>
                                        </p:tgtEl>
                                      </p:cBhvr>
                                      <p:by x="105000" y="105000"/>
                                    </p:animScale>
                                  </p:childTnLst>
                                </p:cTn>
                              </p:par>
                              <p:par>
                                <p:cTn id="49" presetID="24" presetClass="emph" presetSubtype="0" fill="hold" nodeType="withEffect">
                                  <p:stCondLst>
                                    <p:cond delay="0"/>
                                  </p:stCondLst>
                                  <p:childTnLst>
                                    <p:animClr clrSpc="hsl" dir="cw">
                                      <p:cBhvr override="childStyle">
                                        <p:cTn id="50" dur="500" fill="hold"/>
                                        <p:tgtEl>
                                          <p:spTgt spid="19"/>
                                        </p:tgtEl>
                                        <p:attrNameLst>
                                          <p:attrName>style.color</p:attrName>
                                        </p:attrNameLst>
                                      </p:cBhvr>
                                      <p:by>
                                        <p:hsl h="0" s="-12549" l="-25098"/>
                                      </p:by>
                                    </p:animClr>
                                    <p:animClr clrSpc="hsl" dir="cw">
                                      <p:cBhvr>
                                        <p:cTn id="51" dur="500" fill="hold"/>
                                        <p:tgtEl>
                                          <p:spTgt spid="19"/>
                                        </p:tgtEl>
                                        <p:attrNameLst>
                                          <p:attrName>fillcolor</p:attrName>
                                        </p:attrNameLst>
                                      </p:cBhvr>
                                      <p:by>
                                        <p:hsl h="0" s="-12549" l="-25098"/>
                                      </p:by>
                                    </p:animClr>
                                    <p:animClr clrSpc="hsl" dir="cw">
                                      <p:cBhvr>
                                        <p:cTn id="52" dur="500" fill="hold"/>
                                        <p:tgtEl>
                                          <p:spTgt spid="19"/>
                                        </p:tgtEl>
                                        <p:attrNameLst>
                                          <p:attrName>stroke.color</p:attrName>
                                        </p:attrNameLst>
                                      </p:cBhvr>
                                      <p:by>
                                        <p:hsl h="0" s="-12549" l="-25098"/>
                                      </p:by>
                                    </p:animClr>
                                    <p:set>
                                      <p:cBhvr>
                                        <p:cTn id="53" dur="500" fill="hold"/>
                                        <p:tgtEl>
                                          <p:spTgt spid="19"/>
                                        </p:tgtEl>
                                        <p:attrNameLst>
                                          <p:attrName>fill.type</p:attrName>
                                        </p:attrNameLst>
                                      </p:cBhvr>
                                      <p:to>
                                        <p:strVal val="solid"/>
                                      </p:to>
                                    </p:set>
                                  </p:childTnLst>
                                </p:cTn>
                              </p:par>
                              <p:par>
                                <p:cTn id="54" presetID="24" presetClass="emph" presetSubtype="0" fill="hold" nodeType="withEffect">
                                  <p:stCondLst>
                                    <p:cond delay="0"/>
                                  </p:stCondLst>
                                  <p:childTnLst>
                                    <p:animClr clrSpc="hsl" dir="cw">
                                      <p:cBhvr override="childStyle">
                                        <p:cTn id="55" dur="500" fill="hold"/>
                                        <p:tgtEl>
                                          <p:spTgt spid="21"/>
                                        </p:tgtEl>
                                        <p:attrNameLst>
                                          <p:attrName>style.color</p:attrName>
                                        </p:attrNameLst>
                                      </p:cBhvr>
                                      <p:by>
                                        <p:hsl h="0" s="-12549" l="-25098"/>
                                      </p:by>
                                    </p:animClr>
                                    <p:animClr clrSpc="hsl" dir="cw">
                                      <p:cBhvr>
                                        <p:cTn id="56" dur="500" fill="hold"/>
                                        <p:tgtEl>
                                          <p:spTgt spid="21"/>
                                        </p:tgtEl>
                                        <p:attrNameLst>
                                          <p:attrName>fillcolor</p:attrName>
                                        </p:attrNameLst>
                                      </p:cBhvr>
                                      <p:by>
                                        <p:hsl h="0" s="-12549" l="-25098"/>
                                      </p:by>
                                    </p:animClr>
                                    <p:animClr clrSpc="hsl" dir="cw">
                                      <p:cBhvr>
                                        <p:cTn id="57" dur="500" fill="hold"/>
                                        <p:tgtEl>
                                          <p:spTgt spid="21"/>
                                        </p:tgtEl>
                                        <p:attrNameLst>
                                          <p:attrName>stroke.color</p:attrName>
                                        </p:attrNameLst>
                                      </p:cBhvr>
                                      <p:by>
                                        <p:hsl h="0" s="-12549" l="-25098"/>
                                      </p:by>
                                    </p:animClr>
                                    <p:set>
                                      <p:cBhvr>
                                        <p:cTn id="58" dur="500" fill="hold"/>
                                        <p:tgtEl>
                                          <p:spTgt spid="21"/>
                                        </p:tgtEl>
                                        <p:attrNameLst>
                                          <p:attrName>fill.type</p:attrName>
                                        </p:attrNameLst>
                                      </p:cBhvr>
                                      <p:to>
                                        <p:strVal val="solid"/>
                                      </p:to>
                                    </p:set>
                                  </p:childTnLst>
                                </p:cTn>
                              </p:par>
                              <p:par>
                                <p:cTn id="59" presetID="24" presetClass="emph" presetSubtype="0" fill="hold" nodeType="withEffect">
                                  <p:stCondLst>
                                    <p:cond delay="0"/>
                                  </p:stCondLst>
                                  <p:childTnLst>
                                    <p:animClr clrSpc="hsl" dir="cw">
                                      <p:cBhvr override="childStyle">
                                        <p:cTn id="60" dur="500" fill="hold"/>
                                        <p:tgtEl>
                                          <p:spTgt spid="22"/>
                                        </p:tgtEl>
                                        <p:attrNameLst>
                                          <p:attrName>style.color</p:attrName>
                                        </p:attrNameLst>
                                      </p:cBhvr>
                                      <p:by>
                                        <p:hsl h="0" s="-12549" l="-25098"/>
                                      </p:by>
                                    </p:animClr>
                                    <p:animClr clrSpc="hsl" dir="cw">
                                      <p:cBhvr>
                                        <p:cTn id="61" dur="500" fill="hold"/>
                                        <p:tgtEl>
                                          <p:spTgt spid="22"/>
                                        </p:tgtEl>
                                        <p:attrNameLst>
                                          <p:attrName>fillcolor</p:attrName>
                                        </p:attrNameLst>
                                      </p:cBhvr>
                                      <p:by>
                                        <p:hsl h="0" s="-12549" l="-25098"/>
                                      </p:by>
                                    </p:animClr>
                                    <p:animClr clrSpc="hsl" dir="cw">
                                      <p:cBhvr>
                                        <p:cTn id="62" dur="500" fill="hold"/>
                                        <p:tgtEl>
                                          <p:spTgt spid="22"/>
                                        </p:tgtEl>
                                        <p:attrNameLst>
                                          <p:attrName>stroke.color</p:attrName>
                                        </p:attrNameLst>
                                      </p:cBhvr>
                                      <p:by>
                                        <p:hsl h="0" s="-12549" l="-25098"/>
                                      </p:by>
                                    </p:animClr>
                                    <p:set>
                                      <p:cBhvr>
                                        <p:cTn id="63" dur="500" fill="hold"/>
                                        <p:tgtEl>
                                          <p:spTgt spid="22"/>
                                        </p:tgtEl>
                                        <p:attrNameLst>
                                          <p:attrName>fill.type</p:attrName>
                                        </p:attrNameLst>
                                      </p:cBhvr>
                                      <p:to>
                                        <p:strVal val="solid"/>
                                      </p:to>
                                    </p:set>
                                  </p:childTnLst>
                                </p:cTn>
                              </p:par>
                              <p:par>
                                <p:cTn id="64" presetID="24" presetClass="emph" presetSubtype="0" fill="hold" nodeType="withEffect">
                                  <p:stCondLst>
                                    <p:cond delay="0"/>
                                  </p:stCondLst>
                                  <p:childTnLst>
                                    <p:animClr clrSpc="hsl" dir="cw">
                                      <p:cBhvr override="childStyle">
                                        <p:cTn id="65" dur="500" fill="hold"/>
                                        <p:tgtEl>
                                          <p:spTgt spid="23"/>
                                        </p:tgtEl>
                                        <p:attrNameLst>
                                          <p:attrName>style.color</p:attrName>
                                        </p:attrNameLst>
                                      </p:cBhvr>
                                      <p:by>
                                        <p:hsl h="0" s="-12549" l="-25098"/>
                                      </p:by>
                                    </p:animClr>
                                    <p:animClr clrSpc="hsl" dir="cw">
                                      <p:cBhvr>
                                        <p:cTn id="66" dur="500" fill="hold"/>
                                        <p:tgtEl>
                                          <p:spTgt spid="23"/>
                                        </p:tgtEl>
                                        <p:attrNameLst>
                                          <p:attrName>fillcolor</p:attrName>
                                        </p:attrNameLst>
                                      </p:cBhvr>
                                      <p:by>
                                        <p:hsl h="0" s="-12549" l="-25098"/>
                                      </p:by>
                                    </p:animClr>
                                    <p:animClr clrSpc="hsl" dir="cw">
                                      <p:cBhvr>
                                        <p:cTn id="67" dur="500" fill="hold"/>
                                        <p:tgtEl>
                                          <p:spTgt spid="23"/>
                                        </p:tgtEl>
                                        <p:attrNameLst>
                                          <p:attrName>stroke.color</p:attrName>
                                        </p:attrNameLst>
                                      </p:cBhvr>
                                      <p:by>
                                        <p:hsl h="0" s="-12549" l="-25098"/>
                                      </p:by>
                                    </p:animClr>
                                    <p:set>
                                      <p:cBhvr>
                                        <p:cTn id="68" dur="500" fill="hold"/>
                                        <p:tgtEl>
                                          <p:spTgt spid="23"/>
                                        </p:tgtEl>
                                        <p:attrNameLst>
                                          <p:attrName>fill.type</p:attrName>
                                        </p:attrNameLst>
                                      </p:cBhvr>
                                      <p:to>
                                        <p:strVal val="solid"/>
                                      </p:to>
                                    </p:set>
                                  </p:childTnLst>
                                </p:cTn>
                              </p:par>
                              <p:par>
                                <p:cTn id="69" presetID="24" presetClass="emph" presetSubtype="0" fill="hold" nodeType="withEffect">
                                  <p:stCondLst>
                                    <p:cond delay="0"/>
                                  </p:stCondLst>
                                  <p:childTnLst>
                                    <p:animClr clrSpc="hsl" dir="cw">
                                      <p:cBhvr override="childStyle">
                                        <p:cTn id="70" dur="500" fill="hold"/>
                                        <p:tgtEl>
                                          <p:spTgt spid="24"/>
                                        </p:tgtEl>
                                        <p:attrNameLst>
                                          <p:attrName>style.color</p:attrName>
                                        </p:attrNameLst>
                                      </p:cBhvr>
                                      <p:by>
                                        <p:hsl h="0" s="-12549" l="-25098"/>
                                      </p:by>
                                    </p:animClr>
                                    <p:animClr clrSpc="hsl" dir="cw">
                                      <p:cBhvr>
                                        <p:cTn id="71" dur="500" fill="hold"/>
                                        <p:tgtEl>
                                          <p:spTgt spid="24"/>
                                        </p:tgtEl>
                                        <p:attrNameLst>
                                          <p:attrName>fillcolor</p:attrName>
                                        </p:attrNameLst>
                                      </p:cBhvr>
                                      <p:by>
                                        <p:hsl h="0" s="-12549" l="-25098"/>
                                      </p:by>
                                    </p:animClr>
                                    <p:animClr clrSpc="hsl" dir="cw">
                                      <p:cBhvr>
                                        <p:cTn id="72" dur="500" fill="hold"/>
                                        <p:tgtEl>
                                          <p:spTgt spid="24"/>
                                        </p:tgtEl>
                                        <p:attrNameLst>
                                          <p:attrName>stroke.color</p:attrName>
                                        </p:attrNameLst>
                                      </p:cBhvr>
                                      <p:by>
                                        <p:hsl h="0" s="-12549" l="-25098"/>
                                      </p:by>
                                    </p:animClr>
                                    <p:set>
                                      <p:cBhvr>
                                        <p:cTn id="73" dur="500" fill="hold"/>
                                        <p:tgtEl>
                                          <p:spTgt spid="24"/>
                                        </p:tgtEl>
                                        <p:attrNameLst>
                                          <p:attrName>fill.type</p:attrName>
                                        </p:attrNameLst>
                                      </p:cBhvr>
                                      <p:to>
                                        <p:strVal val="solid"/>
                                      </p:to>
                                    </p:set>
                                  </p:childTnLst>
                                </p:cTn>
                              </p:par>
                              <p:par>
                                <p:cTn id="74" presetID="24" presetClass="emph" presetSubtype="0" fill="hold" nodeType="withEffect">
                                  <p:stCondLst>
                                    <p:cond delay="0"/>
                                  </p:stCondLst>
                                  <p:childTnLst>
                                    <p:animClr clrSpc="hsl" dir="cw">
                                      <p:cBhvr override="childStyle">
                                        <p:cTn id="75" dur="500" fill="hold"/>
                                        <p:tgtEl>
                                          <p:spTgt spid="25"/>
                                        </p:tgtEl>
                                        <p:attrNameLst>
                                          <p:attrName>style.color</p:attrName>
                                        </p:attrNameLst>
                                      </p:cBhvr>
                                      <p:by>
                                        <p:hsl h="0" s="-12549" l="-25098"/>
                                      </p:by>
                                    </p:animClr>
                                    <p:animClr clrSpc="hsl" dir="cw">
                                      <p:cBhvr>
                                        <p:cTn id="76" dur="500" fill="hold"/>
                                        <p:tgtEl>
                                          <p:spTgt spid="25"/>
                                        </p:tgtEl>
                                        <p:attrNameLst>
                                          <p:attrName>fillcolor</p:attrName>
                                        </p:attrNameLst>
                                      </p:cBhvr>
                                      <p:by>
                                        <p:hsl h="0" s="-12549" l="-25098"/>
                                      </p:by>
                                    </p:animClr>
                                    <p:animClr clrSpc="hsl" dir="cw">
                                      <p:cBhvr>
                                        <p:cTn id="77" dur="500" fill="hold"/>
                                        <p:tgtEl>
                                          <p:spTgt spid="25"/>
                                        </p:tgtEl>
                                        <p:attrNameLst>
                                          <p:attrName>stroke.color</p:attrName>
                                        </p:attrNameLst>
                                      </p:cBhvr>
                                      <p:by>
                                        <p:hsl h="0" s="-12549" l="-25098"/>
                                      </p:by>
                                    </p:animClr>
                                    <p:set>
                                      <p:cBhvr>
                                        <p:cTn id="78" dur="500" fill="hold"/>
                                        <p:tgtEl>
                                          <p:spTgt spid="25"/>
                                        </p:tgtEl>
                                        <p:attrNameLst>
                                          <p:attrName>fill.type</p:attrName>
                                        </p:attrNameLst>
                                      </p:cBhvr>
                                      <p:to>
                                        <p:strVal val="solid"/>
                                      </p:to>
                                    </p:set>
                                  </p:childTnLst>
                                </p:cTn>
                              </p:par>
                              <p:par>
                                <p:cTn id="79" presetID="24" presetClass="emph" presetSubtype="0" fill="hold" nodeType="withEffect">
                                  <p:stCondLst>
                                    <p:cond delay="0"/>
                                  </p:stCondLst>
                                  <p:childTnLst>
                                    <p:animClr clrSpc="hsl" dir="cw">
                                      <p:cBhvr override="childStyle">
                                        <p:cTn id="80" dur="500" fill="hold"/>
                                        <p:tgtEl>
                                          <p:spTgt spid="26"/>
                                        </p:tgtEl>
                                        <p:attrNameLst>
                                          <p:attrName>style.color</p:attrName>
                                        </p:attrNameLst>
                                      </p:cBhvr>
                                      <p:by>
                                        <p:hsl h="0" s="-12549" l="-25098"/>
                                      </p:by>
                                    </p:animClr>
                                    <p:animClr clrSpc="hsl" dir="cw">
                                      <p:cBhvr>
                                        <p:cTn id="81" dur="500" fill="hold"/>
                                        <p:tgtEl>
                                          <p:spTgt spid="26"/>
                                        </p:tgtEl>
                                        <p:attrNameLst>
                                          <p:attrName>fillcolor</p:attrName>
                                        </p:attrNameLst>
                                      </p:cBhvr>
                                      <p:by>
                                        <p:hsl h="0" s="-12549" l="-25098"/>
                                      </p:by>
                                    </p:animClr>
                                    <p:animClr clrSpc="hsl" dir="cw">
                                      <p:cBhvr>
                                        <p:cTn id="82" dur="500" fill="hold"/>
                                        <p:tgtEl>
                                          <p:spTgt spid="26"/>
                                        </p:tgtEl>
                                        <p:attrNameLst>
                                          <p:attrName>stroke.color</p:attrName>
                                        </p:attrNameLst>
                                      </p:cBhvr>
                                      <p:by>
                                        <p:hsl h="0" s="-12549" l="-25098"/>
                                      </p:by>
                                    </p:animClr>
                                    <p:set>
                                      <p:cBhvr>
                                        <p:cTn id="83" dur="500" fill="hold"/>
                                        <p:tgtEl>
                                          <p:spTgt spid="26"/>
                                        </p:tgtEl>
                                        <p:attrNameLst>
                                          <p:attrName>fill.type</p:attrName>
                                        </p:attrNameLst>
                                      </p:cBhvr>
                                      <p:to>
                                        <p:strVal val="solid"/>
                                      </p:to>
                                    </p:set>
                                  </p:childTnLst>
                                </p:cTn>
                              </p:par>
                              <p:par>
                                <p:cTn id="84" presetID="24" presetClass="emph" presetSubtype="0" fill="hold" nodeType="withEffect">
                                  <p:stCondLst>
                                    <p:cond delay="0"/>
                                  </p:stCondLst>
                                  <p:childTnLst>
                                    <p:animClr clrSpc="hsl" dir="cw">
                                      <p:cBhvr override="childStyle">
                                        <p:cTn id="85" dur="500" fill="hold"/>
                                        <p:tgtEl>
                                          <p:spTgt spid="27"/>
                                        </p:tgtEl>
                                        <p:attrNameLst>
                                          <p:attrName>style.color</p:attrName>
                                        </p:attrNameLst>
                                      </p:cBhvr>
                                      <p:by>
                                        <p:hsl h="0" s="-12549" l="-25098"/>
                                      </p:by>
                                    </p:animClr>
                                    <p:animClr clrSpc="hsl" dir="cw">
                                      <p:cBhvr>
                                        <p:cTn id="86" dur="500" fill="hold"/>
                                        <p:tgtEl>
                                          <p:spTgt spid="27"/>
                                        </p:tgtEl>
                                        <p:attrNameLst>
                                          <p:attrName>fillcolor</p:attrName>
                                        </p:attrNameLst>
                                      </p:cBhvr>
                                      <p:by>
                                        <p:hsl h="0" s="-12549" l="-25098"/>
                                      </p:by>
                                    </p:animClr>
                                    <p:animClr clrSpc="hsl" dir="cw">
                                      <p:cBhvr>
                                        <p:cTn id="87" dur="500" fill="hold"/>
                                        <p:tgtEl>
                                          <p:spTgt spid="27"/>
                                        </p:tgtEl>
                                        <p:attrNameLst>
                                          <p:attrName>stroke.color</p:attrName>
                                        </p:attrNameLst>
                                      </p:cBhvr>
                                      <p:by>
                                        <p:hsl h="0" s="-12549" l="-25098"/>
                                      </p:by>
                                    </p:animClr>
                                    <p:set>
                                      <p:cBhvr>
                                        <p:cTn id="88" dur="500" fill="hold"/>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6" name="Rectangle 5"/>
          <p:cNvSpPr/>
          <p:nvPr/>
        </p:nvSpPr>
        <p:spPr>
          <a:xfrm>
            <a:off x="3367567" y="242663"/>
            <a:ext cx="5660524" cy="553357"/>
          </a:xfrm>
          <a:prstGeom prst="rect">
            <a:avLst/>
          </a:prstGeom>
        </p:spPr>
        <p:txBody>
          <a:bodyPr wrap="none">
            <a:spAutoFit/>
          </a:bodyPr>
          <a:lstStyle/>
          <a:p>
            <a:pPr algn="just" rtl="1">
              <a:lnSpc>
                <a:spcPct val="107000"/>
              </a:lnSpc>
              <a:spcAft>
                <a:spcPts val="0"/>
              </a:spcAft>
            </a:pPr>
            <a:r>
              <a:rPr lang="fa-IR" sz="2800" b="1" spc="50" dirty="0" smtClean="0">
                <a:ln w="9525" cmpd="sng">
                  <a:solidFill>
                    <a:sysClr val="windowText" lastClr="000000"/>
                  </a:solidFill>
                  <a:prstDash val="solid"/>
                </a:ln>
                <a:solidFill>
                  <a:srgbClr val="95651F"/>
                </a:solidFill>
                <a:effectLst>
                  <a:glow rad="38100">
                    <a:schemeClr val="accent1">
                      <a:alpha val="40000"/>
                    </a:schemeClr>
                  </a:glow>
                </a:effectLst>
                <a:latin typeface="Tahoma" panose="020B0604030504040204" pitchFamily="34" charset="0"/>
                <a:ea typeface="Times New Roman" panose="02020603050405020304" pitchFamily="18" charset="0"/>
                <a:cs typeface="B Nazanin" panose="00000400000000000000" pitchFamily="2" charset="-78"/>
              </a:rPr>
              <a:t>نمونه تصاویر </a:t>
            </a:r>
            <a:r>
              <a:rPr lang="ar-SA" sz="2800" b="1" spc="50" dirty="0" smtClean="0">
                <a:ln w="9525" cmpd="sng">
                  <a:solidFill>
                    <a:sysClr val="windowText" lastClr="000000"/>
                  </a:solidFill>
                  <a:prstDash val="solid"/>
                </a:ln>
                <a:solidFill>
                  <a:srgbClr val="95651F"/>
                </a:solidFill>
                <a:effectLst>
                  <a:glow rad="38100">
                    <a:schemeClr val="accent1">
                      <a:alpha val="40000"/>
                    </a:schemeClr>
                  </a:glow>
                </a:effectLst>
                <a:latin typeface="Tahoma" panose="020B0604030504040204" pitchFamily="34" charset="0"/>
                <a:ea typeface="Times New Roman" panose="02020603050405020304" pitchFamily="18" charset="0"/>
                <a:cs typeface="B Nazanin" panose="00000400000000000000" pitchFamily="2" charset="-78"/>
              </a:rPr>
              <a:t>تشکیل </a:t>
            </a:r>
            <a:r>
              <a:rPr lang="ar-SA" sz="2800" b="1" spc="50" dirty="0">
                <a:ln w="9525" cmpd="sng">
                  <a:solidFill>
                    <a:sysClr val="windowText" lastClr="000000"/>
                  </a:solidFill>
                  <a:prstDash val="solid"/>
                </a:ln>
                <a:solidFill>
                  <a:srgbClr val="95651F"/>
                </a:solidFill>
                <a:effectLst>
                  <a:glow rad="38100">
                    <a:schemeClr val="accent1">
                      <a:alpha val="40000"/>
                    </a:schemeClr>
                  </a:glow>
                </a:effectLst>
                <a:latin typeface="Tahoma" panose="020B0604030504040204" pitchFamily="34" charset="0"/>
                <a:ea typeface="Times New Roman" panose="02020603050405020304" pitchFamily="18" charset="0"/>
                <a:cs typeface="B Nazanin" panose="00000400000000000000" pitchFamily="2" charset="-78"/>
              </a:rPr>
              <a:t>کارگروه‌های مشارکتی</a:t>
            </a:r>
            <a:endParaRPr lang="en-US" sz="2000" b="1" spc="50" dirty="0">
              <a:ln w="9525" cmpd="sng">
                <a:solidFill>
                  <a:sysClr val="windowText" lastClr="000000"/>
                </a:solidFill>
                <a:prstDash val="solid"/>
              </a:ln>
              <a:solidFill>
                <a:srgbClr val="95651F"/>
              </a:solidFill>
              <a:effectLst>
                <a:glow rad="38100">
                  <a:schemeClr val="accent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95300" y="964295"/>
            <a:ext cx="8341359" cy="5027837"/>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1076692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bwMode="auto">
          <a:xfrm>
            <a:off x="44450" y="273484"/>
            <a:ext cx="4566187" cy="2757718"/>
          </a:xfrm>
          <a:prstGeom prst="rightArrow">
            <a:avLst>
              <a:gd name="adj1" fmla="val 80823"/>
              <a:gd name="adj2" fmla="val 50000"/>
            </a:avLst>
          </a:prstGeom>
          <a:solidFill>
            <a:srgbClr val="FFEDB3"/>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5173225" y="29731"/>
            <a:ext cx="3507692" cy="553357"/>
          </a:xfrm>
          <a:prstGeom prst="rect">
            <a:avLst/>
          </a:prstGeom>
        </p:spPr>
        <p:txBody>
          <a:bodyPr wrap="none">
            <a:spAutoFit/>
          </a:bodyPr>
          <a:lstStyle/>
          <a:p>
            <a:pPr algn="just" rtl="1">
              <a:lnSpc>
                <a:spcPct val="107000"/>
              </a:lnSpc>
              <a:spcAft>
                <a:spcPts val="0"/>
              </a:spcAft>
            </a:pPr>
            <a:r>
              <a:rPr lang="fa-IR" sz="2800" b="1" spc="50" dirty="0" smtClean="0">
                <a:ln w="9525" cmpd="sng">
                  <a:solidFill>
                    <a:sysClr val="windowText" lastClr="000000"/>
                  </a:solidFill>
                  <a:prstDash val="solid"/>
                </a:ln>
                <a:solidFill>
                  <a:srgbClr val="95651F"/>
                </a:solidFill>
                <a:effectLst>
                  <a:glow rad="38100">
                    <a:schemeClr val="accent1">
                      <a:alpha val="40000"/>
                    </a:schemeClr>
                  </a:glow>
                </a:effectLst>
                <a:latin typeface="Tahoma" panose="020B0604030504040204" pitchFamily="34" charset="0"/>
                <a:ea typeface="Calibri" panose="020F0502020204030204" pitchFamily="34" charset="0"/>
                <a:cs typeface="B Nazanin" panose="00000400000000000000" pitchFamily="2" charset="-78"/>
              </a:rPr>
              <a:t>نمونه نقشه منابع روستایی</a:t>
            </a:r>
            <a:endParaRPr lang="en-US" sz="2000" b="1" spc="50" dirty="0">
              <a:ln w="9525" cmpd="sng">
                <a:solidFill>
                  <a:sysClr val="windowText" lastClr="000000"/>
                </a:solidFill>
                <a:prstDash val="solid"/>
              </a:ln>
              <a:solidFill>
                <a:srgbClr val="95651F"/>
              </a:solidFill>
              <a:effectLst>
                <a:glow rad="38100">
                  <a:schemeClr val="accent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74173" y="636680"/>
            <a:ext cx="3614057" cy="2031325"/>
          </a:xfrm>
          <a:prstGeom prst="rect">
            <a:avLst/>
          </a:prstGeom>
        </p:spPr>
        <p:txBody>
          <a:bodyPr wrap="square">
            <a:spAutoFit/>
          </a:bodyPr>
          <a:lstStyle/>
          <a:p>
            <a:pPr algn="just" rtl="1"/>
            <a:r>
              <a:rPr lang="fa-IR" sz="1800" dirty="0">
                <a:solidFill>
                  <a:schemeClr val="accent2">
                    <a:lumMod val="10000"/>
                  </a:schemeClr>
                </a:solidFill>
                <a:cs typeface="B Nazanin" panose="00000400000000000000" pitchFamily="2" charset="-78"/>
              </a:rPr>
              <a:t> </a:t>
            </a:r>
            <a:r>
              <a:rPr lang="fa-IR" sz="1800" b="1" dirty="0">
                <a:solidFill>
                  <a:schemeClr val="accent2">
                    <a:lumMod val="10000"/>
                  </a:schemeClr>
                </a:solidFill>
                <a:cs typeface="B Nazanin" panose="00000400000000000000" pitchFamily="2" charset="-78"/>
              </a:rPr>
              <a:t>روستای </a:t>
            </a:r>
            <a:r>
              <a:rPr lang="fa-IR" sz="1800" b="1" dirty="0" smtClean="0">
                <a:solidFill>
                  <a:schemeClr val="accent2">
                    <a:lumMod val="10000"/>
                  </a:schemeClr>
                </a:solidFill>
                <a:cs typeface="B Nazanin" panose="00000400000000000000" pitchFamily="2" charset="-78"/>
              </a:rPr>
              <a:t> دستجرده:</a:t>
            </a:r>
            <a:r>
              <a:rPr lang="fa-IR" sz="1800" dirty="0" smtClean="0">
                <a:solidFill>
                  <a:schemeClr val="accent2">
                    <a:lumMod val="10000"/>
                  </a:schemeClr>
                </a:solidFill>
                <a:cs typeface="B Nazanin" panose="00000400000000000000" pitchFamily="2" charset="-78"/>
              </a:rPr>
              <a:t>پرورش </a:t>
            </a:r>
            <a:r>
              <a:rPr lang="fa-IR" sz="1800" dirty="0">
                <a:solidFill>
                  <a:schemeClr val="accent2">
                    <a:lumMod val="10000"/>
                  </a:schemeClr>
                </a:solidFill>
                <a:cs typeface="B Nazanin" panose="00000400000000000000" pitchFamily="2" charset="-78"/>
              </a:rPr>
              <a:t>ماهی و پرورش گوسفند(20 رأس گاو و 500 رأس گوسفند) / بانک کشاورزی، پست بانک، تالار و رستوران، غذاخوری و سالن ورزشی/ میدان تره بار /  انواع محصولات زراعی و باغی سیب زمینی،سیر، باقلا، انجیر، زیتون، انار، گوجه فرنگی و طالبی / 1 شرکت زیتون کاری و فرآوری زیتون </a:t>
            </a:r>
            <a:endParaRPr lang="en-US" sz="1800" dirty="0">
              <a:solidFill>
                <a:schemeClr val="accent2">
                  <a:lumMod val="10000"/>
                </a:schemeClr>
              </a:solidFill>
              <a:cs typeface="B Nazanin" panose="00000400000000000000" pitchFamily="2" charset="-78"/>
            </a:endParaRPr>
          </a:p>
        </p:txBody>
      </p:sp>
      <p:sp>
        <p:nvSpPr>
          <p:cNvPr id="9" name="Right Arrow 8"/>
          <p:cNvSpPr/>
          <p:nvPr/>
        </p:nvSpPr>
        <p:spPr bwMode="auto">
          <a:xfrm rot="10800000">
            <a:off x="4474029" y="3896288"/>
            <a:ext cx="4412092" cy="2757718"/>
          </a:xfrm>
          <a:prstGeom prst="rightArrow">
            <a:avLst>
              <a:gd name="adj1" fmla="val 80823"/>
              <a:gd name="adj2" fmla="val 50000"/>
            </a:avLst>
          </a:prstGeom>
          <a:solidFill>
            <a:srgbClr val="FFEDB3"/>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8" name="Rectangle 7"/>
          <p:cNvSpPr/>
          <p:nvPr/>
        </p:nvSpPr>
        <p:spPr>
          <a:xfrm>
            <a:off x="5334000" y="4138821"/>
            <a:ext cx="3445100" cy="2308324"/>
          </a:xfrm>
          <a:prstGeom prst="rect">
            <a:avLst/>
          </a:prstGeom>
        </p:spPr>
        <p:txBody>
          <a:bodyPr wrap="square">
            <a:spAutoFit/>
          </a:bodyPr>
          <a:lstStyle/>
          <a:p>
            <a:pPr algn="just" rtl="1"/>
            <a:r>
              <a:rPr lang="fa-IR" sz="1800" b="1" dirty="0">
                <a:solidFill>
                  <a:schemeClr val="accent2">
                    <a:lumMod val="10000"/>
                  </a:schemeClr>
                </a:solidFill>
                <a:cs typeface="B Nazanin" panose="00000400000000000000" pitchFamily="2" charset="-78"/>
              </a:rPr>
              <a:t>روستای گوهر: </a:t>
            </a:r>
            <a:r>
              <a:rPr lang="fa-IR" sz="1800" dirty="0" smtClean="0">
                <a:solidFill>
                  <a:schemeClr val="accent2">
                    <a:lumMod val="10000"/>
                  </a:schemeClr>
                </a:solidFill>
                <a:cs typeface="B Nazanin" panose="00000400000000000000" pitchFamily="2" charset="-78"/>
              </a:rPr>
              <a:t>انواع </a:t>
            </a:r>
            <a:r>
              <a:rPr lang="fa-IR" sz="1800" dirty="0">
                <a:solidFill>
                  <a:schemeClr val="accent2">
                    <a:lumMod val="10000"/>
                  </a:schemeClr>
                </a:solidFill>
                <a:cs typeface="B Nazanin" panose="00000400000000000000" pitchFamily="2" charset="-78"/>
              </a:rPr>
              <a:t>زمین های زراعی اعم از گندم، جو، برنج، نخود، پیاز، نخود فرنگی و باغی / شامل 1 قلعه تاریخی در مرکز روستا  و 2 امام زاده در جنوب روستا و یک امام زاده در شمال روستا که نزدیک روستای کلوچ / رودخانه قزل اوزن از قسمت شمال غربی روستا عبور می کند و چندین کانال کشاورزی به صورت پراکنده در روستا وجود دارد</a:t>
            </a:r>
            <a:r>
              <a:rPr lang="fa-IR" sz="1800" dirty="0"/>
              <a:t>.</a:t>
            </a:r>
            <a:endParaRPr lang="en-US" sz="1800" dirty="0"/>
          </a:p>
        </p:txBody>
      </p:sp>
      <p:pic>
        <p:nvPicPr>
          <p:cNvPr id="11" name="Picture 10"/>
          <p:cNvPicPr/>
          <p:nvPr/>
        </p:nvPicPr>
        <p:blipFill>
          <a:blip r:embed="rId2">
            <a:extLst>
              <a:ext uri="{28A0092B-C50C-407E-A947-70E740481C1C}">
                <a14:useLocalDpi xmlns:a14="http://schemas.microsoft.com/office/drawing/2010/main" val="0"/>
              </a:ext>
            </a:extLst>
          </a:blip>
          <a:srcRect r="4652"/>
          <a:stretch>
            <a:fillRect/>
          </a:stretch>
        </p:blipFill>
        <p:spPr bwMode="auto">
          <a:xfrm>
            <a:off x="4941163" y="605904"/>
            <a:ext cx="3944958" cy="262325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1914" y="3394398"/>
            <a:ext cx="4321627" cy="2875418"/>
          </a:xfrm>
          <a:prstGeom prst="rect">
            <a:avLst/>
          </a:prstGeom>
          <a:noFill/>
          <a:ln>
            <a:noFill/>
          </a:ln>
        </p:spPr>
      </p:pic>
    </p:spTree>
    <p:extLst>
      <p:ext uri="{BB962C8B-B14F-4D97-AF65-F5344CB8AC3E}">
        <p14:creationId xmlns:p14="http://schemas.microsoft.com/office/powerpoint/2010/main" val="212835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47069" y="201535"/>
            <a:ext cx="3820277" cy="400110"/>
          </a:xfrm>
          <a:prstGeom prst="rect">
            <a:avLst/>
          </a:prstGeom>
          <a:solidFill>
            <a:schemeClr val="bg1">
              <a:lumMod val="95000"/>
            </a:schemeClr>
          </a:solidFill>
          <a:ln>
            <a:noFill/>
          </a:ln>
        </p:spPr>
        <p:txBody>
          <a:bodyPr wrap="none">
            <a:spAutoFit/>
          </a:bodyPr>
          <a:lstStyle/>
          <a:p>
            <a:pPr>
              <a:defRPr/>
            </a:pPr>
            <a:r>
              <a:rPr lang="fa-IR" sz="2000" b="1" dirty="0">
                <a:ln w="1905"/>
                <a:solidFill>
                  <a:schemeClr val="tx2"/>
                </a:solidFill>
                <a:effectLst>
                  <a:innerShdw blurRad="69850" dist="43180" dir="5400000">
                    <a:srgbClr val="000000">
                      <a:alpha val="65000"/>
                    </a:srgbClr>
                  </a:innerShdw>
                </a:effectLst>
                <a:latin typeface="+mj-lt"/>
                <a:cs typeface="B Titr" panose="00000700000000000000" pitchFamily="2" charset="-78"/>
              </a:rPr>
              <a:t>نمونه ای از برداشت های میدانی </a:t>
            </a:r>
            <a:r>
              <a:rPr lang="fa-IR" sz="2000" b="1" dirty="0" smtClean="0">
                <a:ln w="1905"/>
                <a:solidFill>
                  <a:schemeClr val="tx2"/>
                </a:solidFill>
                <a:effectLst>
                  <a:innerShdw blurRad="69850" dist="43180" dir="5400000">
                    <a:srgbClr val="000000">
                      <a:alpha val="65000"/>
                    </a:srgbClr>
                  </a:innerShdw>
                </a:effectLst>
                <a:latin typeface="+mj-lt"/>
                <a:cs typeface="B Titr" panose="00000700000000000000" pitchFamily="2" charset="-78"/>
              </a:rPr>
              <a:t>روستاها</a:t>
            </a:r>
            <a:endParaRPr lang="en-US" sz="2000" b="1" dirty="0">
              <a:ln w="1905"/>
              <a:solidFill>
                <a:schemeClr val="tx2"/>
              </a:solidFill>
              <a:effectLst>
                <a:innerShdw blurRad="69850" dist="43180" dir="5400000">
                  <a:srgbClr val="000000">
                    <a:alpha val="65000"/>
                  </a:srgbClr>
                </a:innerShdw>
              </a:effectLst>
              <a:latin typeface="+mj-lt"/>
              <a:cs typeface="B Titr" panose="00000700000000000000" pitchFamily="2" charset="-78"/>
            </a:endParaRPr>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166189" y="703080"/>
            <a:ext cx="6408782" cy="3749177"/>
          </a:xfrm>
          <a:prstGeom prst="rect">
            <a:avLst/>
          </a:prstGeom>
          <a:noFill/>
          <a:ln w="9525" cmpd="sng">
            <a:solidFill>
              <a:srgbClr val="000000"/>
            </a:solidFill>
            <a:miter lim="800000"/>
            <a:headEnd/>
            <a:tailEnd/>
          </a:ln>
          <a:effectLst/>
        </p:spPr>
      </p:pic>
      <p:pic>
        <p:nvPicPr>
          <p:cNvPr id="16" name="Picture 15"/>
          <p:cNvPicPr/>
          <p:nvPr/>
        </p:nvPicPr>
        <p:blipFill rotWithShape="1">
          <a:blip r:embed="rId3">
            <a:extLst>
              <a:ext uri="{28A0092B-C50C-407E-A947-70E740481C1C}">
                <a14:useLocalDpi xmlns:a14="http://schemas.microsoft.com/office/drawing/2010/main" val="0"/>
              </a:ext>
            </a:extLst>
          </a:blip>
          <a:srcRect t="49141"/>
          <a:stretch/>
        </p:blipFill>
        <p:spPr bwMode="auto">
          <a:xfrm>
            <a:off x="166189" y="4553692"/>
            <a:ext cx="6484982" cy="2304308"/>
          </a:xfrm>
          <a:prstGeom prst="rect">
            <a:avLst/>
          </a:prstGeom>
          <a:noFill/>
          <a:ln>
            <a:noFill/>
          </a:ln>
        </p:spPr>
      </p:pic>
    </p:spTree>
    <p:extLst>
      <p:ext uri="{BB962C8B-B14F-4D97-AF65-F5344CB8AC3E}">
        <p14:creationId xmlns:p14="http://schemas.microsoft.com/office/powerpoint/2010/main" val="902757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1480457" y="171164"/>
            <a:ext cx="7544706" cy="461665"/>
          </a:xfrm>
          <a:prstGeom prst="rect">
            <a:avLst/>
          </a:prstGeom>
          <a:noFill/>
        </p:spPr>
        <p:txBody>
          <a:bodyPr wrap="square">
            <a:spAutoFit/>
          </a:bodyPr>
          <a:lstStyle/>
          <a:p>
            <a:pPr lvl="0" algn="ctr" rtl="1">
              <a:spcAft>
                <a:spcPts val="0"/>
              </a:spcAft>
            </a:pPr>
            <a:r>
              <a:rPr lang="fa-IR" b="1" dirty="0">
                <a:ln>
                  <a:solidFill>
                    <a:srgbClr val="6C4916"/>
                  </a:solidFill>
                </a:ln>
                <a:solidFill>
                  <a:srgbClr val="B17825"/>
                </a:solidFill>
                <a:latin typeface="B Nazanin" panose="00000400000000000000" pitchFamily="2" charset="-78"/>
                <a:ea typeface="SimSun" panose="02010600030101010101" pitchFamily="2" charset="-122"/>
                <a:cs typeface="B Nazanin" panose="00000400000000000000" pitchFamily="2" charset="-78"/>
              </a:rPr>
              <a:t>جمعیت سکونتگاه‌های شهری و </a:t>
            </a:r>
            <a:r>
              <a:rPr lang="fa-IR" b="1" dirty="0" smtClean="0">
                <a:ln>
                  <a:solidFill>
                    <a:srgbClr val="6C4916"/>
                  </a:solidFill>
                </a:ln>
                <a:solidFill>
                  <a:srgbClr val="B17825"/>
                </a:solidFill>
                <a:latin typeface="B Nazanin" panose="00000400000000000000" pitchFamily="2" charset="-78"/>
                <a:ea typeface="SimSun" panose="02010600030101010101" pitchFamily="2" charset="-122"/>
                <a:cs typeface="B Nazanin" panose="00000400000000000000" pitchFamily="2" charset="-78"/>
              </a:rPr>
              <a:t>روستایی </a:t>
            </a:r>
            <a:r>
              <a:rPr lang="fa-IR" b="1" dirty="0">
                <a:ln>
                  <a:solidFill>
                    <a:srgbClr val="6C4916"/>
                  </a:solidFill>
                </a:ln>
                <a:solidFill>
                  <a:srgbClr val="B17825"/>
                </a:solidFill>
                <a:latin typeface="B Nazanin" panose="00000400000000000000" pitchFamily="2" charset="-78"/>
                <a:ea typeface="SimSun" panose="02010600030101010101" pitchFamily="2" charset="-122"/>
                <a:cs typeface="B Nazanin" panose="00000400000000000000" pitchFamily="2" charset="-78"/>
              </a:rPr>
              <a:t>بخش </a:t>
            </a:r>
            <a:r>
              <a:rPr lang="fa-IR" b="1" dirty="0" smtClean="0">
                <a:ln>
                  <a:solidFill>
                    <a:srgbClr val="6C4916"/>
                  </a:solidFill>
                </a:ln>
                <a:solidFill>
                  <a:srgbClr val="B17825"/>
                </a:solidFill>
                <a:latin typeface="B Nazanin" panose="00000400000000000000" pitchFamily="2" charset="-78"/>
                <a:ea typeface="SimSun" panose="02010600030101010101" pitchFamily="2" charset="-122"/>
                <a:cs typeface="B Nazanin" panose="00000400000000000000" pitchFamily="2" charset="-78"/>
              </a:rPr>
              <a:t>چورزق </a:t>
            </a:r>
            <a:r>
              <a:rPr lang="fa-IR" b="1" dirty="0">
                <a:ln>
                  <a:solidFill>
                    <a:srgbClr val="6C4916"/>
                  </a:solidFill>
                </a:ln>
                <a:solidFill>
                  <a:srgbClr val="B17825"/>
                </a:solidFill>
                <a:latin typeface="B Nazanin" panose="00000400000000000000" pitchFamily="2" charset="-78"/>
                <a:ea typeface="SimSun" panose="02010600030101010101" pitchFamily="2" charset="-122"/>
                <a:cs typeface="B Nazanin" panose="00000400000000000000" pitchFamily="2" charset="-78"/>
              </a:rPr>
              <a:t>شهرستان </a:t>
            </a:r>
            <a:r>
              <a:rPr lang="fa-IR" b="1" dirty="0" smtClean="0">
                <a:ln>
                  <a:solidFill>
                    <a:srgbClr val="6C4916"/>
                  </a:solidFill>
                </a:ln>
                <a:solidFill>
                  <a:srgbClr val="B17825"/>
                </a:solidFill>
                <a:latin typeface="B Nazanin" panose="00000400000000000000" pitchFamily="2" charset="-78"/>
                <a:ea typeface="SimSun" panose="02010600030101010101" pitchFamily="2" charset="-122"/>
                <a:cs typeface="B Nazanin" panose="00000400000000000000" pitchFamily="2" charset="-78"/>
              </a:rPr>
              <a:t>زنجان</a:t>
            </a:r>
            <a:endParaRPr lang="en-US" b="1" dirty="0">
              <a:ln>
                <a:solidFill>
                  <a:srgbClr val="6C4916"/>
                </a:solidFill>
              </a:ln>
              <a:solidFill>
                <a:srgbClr val="B17825"/>
              </a:solidFill>
              <a:effectLst/>
              <a:latin typeface="B Nazanin" panose="00000400000000000000" pitchFamily="2" charset="-78"/>
              <a:ea typeface="SimSun" panose="02010600030101010101" pitchFamily="2" charset="-122"/>
              <a:cs typeface="B Nazanin" panose="00000400000000000000" pitchFamily="2" charset="-78"/>
            </a:endParaRPr>
          </a:p>
        </p:txBody>
      </p:sp>
      <p:sp>
        <p:nvSpPr>
          <p:cNvPr id="7" name="Rectangle 6"/>
          <p:cNvSpPr/>
          <p:nvPr/>
        </p:nvSpPr>
        <p:spPr>
          <a:xfrm>
            <a:off x="1708150" y="3993438"/>
            <a:ext cx="5519963" cy="388696"/>
          </a:xfrm>
          <a:prstGeom prst="rect">
            <a:avLst/>
          </a:prstGeom>
        </p:spPr>
        <p:txBody>
          <a:bodyPr wrap="square">
            <a:spAutoFit/>
          </a:bodyPr>
          <a:lstStyle/>
          <a:p>
            <a:pPr algn="ctr">
              <a:lnSpc>
                <a:spcPct val="107000"/>
              </a:lnSpc>
              <a:spcAft>
                <a:spcPts val="800"/>
              </a:spcAft>
              <a:tabLst>
                <a:tab pos="3371850" algn="l"/>
              </a:tabLst>
            </a:pPr>
            <a:r>
              <a:rPr lang="fa-IR" sz="1800" b="1" dirty="0">
                <a:latin typeface="Calibri" panose="020F0502020204030204" pitchFamily="34" charset="0"/>
                <a:ea typeface="Calibri" panose="020F0502020204030204" pitchFamily="34" charset="0"/>
                <a:cs typeface="B Nazanin" panose="00000400000000000000" pitchFamily="2" charset="-78"/>
              </a:rPr>
              <a:t>تراکم جمعیتی دهستان های بخش </a:t>
            </a:r>
            <a:r>
              <a:rPr lang="fa-IR" sz="1800" b="1" dirty="0" smtClean="0">
                <a:latin typeface="Calibri" panose="020F0502020204030204" pitchFamily="34" charset="0"/>
                <a:ea typeface="Calibri" panose="020F0502020204030204" pitchFamily="34" charset="0"/>
                <a:cs typeface="B Nazanin" panose="00000400000000000000" pitchFamily="2" charset="-78"/>
              </a:rPr>
              <a:t>چورزق </a:t>
            </a:r>
            <a:r>
              <a:rPr lang="fa-IR" sz="1800" b="1" dirty="0">
                <a:latin typeface="Calibri" panose="020F0502020204030204" pitchFamily="34" charset="0"/>
                <a:ea typeface="Calibri" panose="020F0502020204030204" pitchFamily="34" charset="0"/>
                <a:cs typeface="B Nazanin" panose="00000400000000000000" pitchFamily="2" charset="-78"/>
              </a:rPr>
              <a:t>شهرستان زنجان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35569973"/>
              </p:ext>
            </p:extLst>
          </p:nvPr>
        </p:nvGraphicFramePr>
        <p:xfrm>
          <a:off x="4223657" y="1768409"/>
          <a:ext cx="4372294" cy="1268706"/>
        </p:xfrm>
        <a:graphic>
          <a:graphicData uri="http://schemas.openxmlformats.org/drawingml/2006/table">
            <a:tbl>
              <a:tblPr rtl="1" firstRow="1" firstCol="1" bandRow="1">
                <a:tableStyleId>{C4B1156A-380E-4F78-BDF5-A606A8083BF9}</a:tableStyleId>
              </a:tblPr>
              <a:tblGrid>
                <a:gridCol w="2490453"/>
                <a:gridCol w="1881841"/>
              </a:tblGrid>
              <a:tr h="356717">
                <a:tc>
                  <a:txBody>
                    <a:bodyPr/>
                    <a:lstStyle/>
                    <a:p>
                      <a:pPr marL="0" marR="0" algn="ctr" rtl="1">
                        <a:lnSpc>
                          <a:spcPct val="106000"/>
                        </a:lnSpc>
                        <a:spcBef>
                          <a:spcPts val="0"/>
                        </a:spcBef>
                        <a:spcAft>
                          <a:spcPts val="0"/>
                        </a:spcAft>
                      </a:pPr>
                      <a:r>
                        <a:rPr lang="ar-SA" sz="1200" b="1" dirty="0">
                          <a:effectLst/>
                          <a:cs typeface="B Nazanin" panose="00000400000000000000" pitchFamily="2" charset="-78"/>
                        </a:rPr>
                        <a:t>نام</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ar-SA" sz="1200" b="1" dirty="0">
                          <a:effectLst/>
                          <a:cs typeface="B Nazanin" panose="00000400000000000000" pitchFamily="2" charset="-78"/>
                        </a:rPr>
                        <a:t>جمعیت</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r>
              <a:tr h="300368">
                <a:tc>
                  <a:txBody>
                    <a:bodyPr/>
                    <a:lstStyle/>
                    <a:p>
                      <a:pPr marL="0" marR="0" algn="ctr" rtl="1">
                        <a:lnSpc>
                          <a:spcPct val="106000"/>
                        </a:lnSpc>
                        <a:spcBef>
                          <a:spcPts val="0"/>
                        </a:spcBef>
                        <a:spcAft>
                          <a:spcPts val="0"/>
                        </a:spcAft>
                      </a:pPr>
                      <a:r>
                        <a:rPr lang="ar-SA" sz="1200" b="1">
                          <a:effectLst/>
                          <a:cs typeface="B Nazanin" panose="00000400000000000000" pitchFamily="2" charset="-78"/>
                        </a:rPr>
                        <a:t>جمعیت روستایی بخش چورزق</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17070</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r>
              <a:tr h="300368">
                <a:tc>
                  <a:txBody>
                    <a:bodyPr/>
                    <a:lstStyle/>
                    <a:p>
                      <a:pPr marL="0" marR="0" algn="ctr" rtl="1">
                        <a:lnSpc>
                          <a:spcPct val="106000"/>
                        </a:lnSpc>
                        <a:spcBef>
                          <a:spcPts val="0"/>
                        </a:spcBef>
                        <a:spcAft>
                          <a:spcPts val="0"/>
                        </a:spcAft>
                      </a:pPr>
                      <a:r>
                        <a:rPr lang="ar-SA" sz="1200" b="1">
                          <a:effectLst/>
                          <a:cs typeface="B Nazanin" panose="00000400000000000000" pitchFamily="2" charset="-78"/>
                        </a:rPr>
                        <a:t>جمعیت شهری بخش چورزق</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1733</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r>
              <a:tr h="311253">
                <a:tc>
                  <a:txBody>
                    <a:bodyPr/>
                    <a:lstStyle/>
                    <a:p>
                      <a:pPr marL="0" marR="0" algn="ctr" rtl="1">
                        <a:lnSpc>
                          <a:spcPct val="106000"/>
                        </a:lnSpc>
                        <a:spcBef>
                          <a:spcPts val="0"/>
                        </a:spcBef>
                        <a:spcAft>
                          <a:spcPts val="0"/>
                        </a:spcAft>
                      </a:pPr>
                      <a:r>
                        <a:rPr lang="ar-SA" sz="1200" b="1" dirty="0">
                          <a:effectLst/>
                          <a:cs typeface="B Nazanin" panose="00000400000000000000" pitchFamily="2" charset="-78"/>
                        </a:rPr>
                        <a:t>جمعیت کل بخش </a:t>
                      </a:r>
                      <a:r>
                        <a:rPr lang="ar-SA" sz="1200" b="1" dirty="0" smtClean="0">
                          <a:effectLst/>
                          <a:cs typeface="B Nazanin" panose="00000400000000000000" pitchFamily="2" charset="-78"/>
                        </a:rPr>
                        <a:t>چورزق</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dirty="0">
                          <a:effectLst/>
                          <a:cs typeface="B Nazanin" panose="00000400000000000000" pitchFamily="2" charset="-78"/>
                        </a:rPr>
                        <a:t>18803</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r>
            </a:tbl>
          </a:graphicData>
        </a:graphic>
      </p:graphicFrame>
      <p:graphicFrame>
        <p:nvGraphicFramePr>
          <p:cNvPr id="10" name="Chart 9"/>
          <p:cNvGraphicFramePr/>
          <p:nvPr>
            <p:extLst>
              <p:ext uri="{D42A27DB-BD31-4B8C-83A1-F6EECF244321}">
                <p14:modId xmlns:p14="http://schemas.microsoft.com/office/powerpoint/2010/main" val="3984231795"/>
              </p:ext>
            </p:extLst>
          </p:nvPr>
        </p:nvGraphicFramePr>
        <p:xfrm>
          <a:off x="44450" y="1694802"/>
          <a:ext cx="3984172" cy="2413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48002708"/>
              </p:ext>
            </p:extLst>
          </p:nvPr>
        </p:nvGraphicFramePr>
        <p:xfrm>
          <a:off x="816430" y="4506686"/>
          <a:ext cx="7450318" cy="2071120"/>
        </p:xfrm>
        <a:graphic>
          <a:graphicData uri="http://schemas.openxmlformats.org/drawingml/2006/table">
            <a:tbl>
              <a:tblPr rtl="1" firstRow="1" firstCol="1" bandRow="1">
                <a:tableStyleId>{C4B1156A-380E-4F78-BDF5-A606A8083BF9}</a:tableStyleId>
              </a:tblPr>
              <a:tblGrid>
                <a:gridCol w="1059955"/>
                <a:gridCol w="873634"/>
                <a:gridCol w="830573"/>
                <a:gridCol w="961411"/>
                <a:gridCol w="1103015"/>
                <a:gridCol w="1474827"/>
                <a:gridCol w="1146903"/>
              </a:tblGrid>
              <a:tr h="950923">
                <a:tc>
                  <a:txBody>
                    <a:bodyPr/>
                    <a:lstStyle/>
                    <a:p>
                      <a:pPr marL="0" marR="0" algn="ctr" rtl="1">
                        <a:lnSpc>
                          <a:spcPct val="106000"/>
                        </a:lnSpc>
                        <a:spcBef>
                          <a:spcPts val="0"/>
                        </a:spcBef>
                        <a:spcAft>
                          <a:spcPts val="0"/>
                        </a:spcAft>
                      </a:pPr>
                      <a:r>
                        <a:rPr lang="fa-IR" sz="1200" b="1" dirty="0">
                          <a:effectLst/>
                          <a:cs typeface="B Nazanin" panose="00000400000000000000" pitchFamily="2" charset="-78"/>
                        </a:rPr>
                        <a:t>دهستان</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خالی از سکنه</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دارای سکنه</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dirty="0">
                          <a:effectLst/>
                          <a:cs typeface="B Nazanin" panose="00000400000000000000" pitchFamily="2" charset="-78"/>
                        </a:rPr>
                        <a:t>زیر 20 خانوار</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dirty="0">
                          <a:effectLst/>
                          <a:cs typeface="B Nazanin" panose="00000400000000000000" pitchFamily="2" charset="-78"/>
                        </a:rPr>
                        <a:t>بالای 20 خانوار</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مکان(مزرعه، پاسگاه، شهرک و ...)</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جمعیت سال 1395</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r>
              <a:tr h="373399">
                <a:tc>
                  <a:txBody>
                    <a:bodyPr/>
                    <a:lstStyle/>
                    <a:p>
                      <a:pPr marL="0" marR="0" algn="ctr" rtl="1">
                        <a:lnSpc>
                          <a:spcPct val="106000"/>
                        </a:lnSpc>
                        <a:spcBef>
                          <a:spcPts val="0"/>
                        </a:spcBef>
                        <a:spcAft>
                          <a:spcPts val="0"/>
                        </a:spcAft>
                      </a:pPr>
                      <a:r>
                        <a:rPr lang="fa-IR" sz="1200" b="1">
                          <a:effectLst/>
                          <a:cs typeface="B Nazanin" panose="00000400000000000000" pitchFamily="2" charset="-78"/>
                        </a:rPr>
                        <a:t>چورزق</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26</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25</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3</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11357</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solidFill>
                      <a:srgbClr val="FFEDB3"/>
                    </a:solidFill>
                  </a:tcPr>
                </a:tc>
              </a:tr>
              <a:tr h="373399">
                <a:tc>
                  <a:txBody>
                    <a:bodyPr/>
                    <a:lstStyle/>
                    <a:p>
                      <a:pPr marL="0" marR="0" algn="ctr" rtl="1">
                        <a:lnSpc>
                          <a:spcPct val="106000"/>
                        </a:lnSpc>
                        <a:spcBef>
                          <a:spcPts val="0"/>
                        </a:spcBef>
                        <a:spcAft>
                          <a:spcPts val="0"/>
                        </a:spcAft>
                      </a:pPr>
                      <a:r>
                        <a:rPr lang="fa-IR" sz="1200" b="1" dirty="0">
                          <a:effectLst/>
                          <a:cs typeface="B Nazanin" panose="00000400000000000000" pitchFamily="2" charset="-78"/>
                        </a:rPr>
                        <a:t>دستجرده</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5</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13</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12</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7446</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solidFill>
                      <a:srgbClr val="FFEDB3"/>
                    </a:solidFill>
                  </a:tcPr>
                </a:tc>
              </a:tr>
              <a:tr h="373399">
                <a:tc>
                  <a:txBody>
                    <a:bodyPr/>
                    <a:lstStyle/>
                    <a:p>
                      <a:pPr marL="0" marR="0" algn="ctr" rtl="1">
                        <a:lnSpc>
                          <a:spcPct val="106000"/>
                        </a:lnSpc>
                        <a:spcBef>
                          <a:spcPts val="0"/>
                        </a:spcBef>
                        <a:spcAft>
                          <a:spcPts val="0"/>
                        </a:spcAft>
                      </a:pPr>
                      <a:r>
                        <a:rPr lang="fa-IR" sz="1200" b="1">
                          <a:effectLst/>
                          <a:cs typeface="B Nazanin" panose="00000400000000000000" pitchFamily="2" charset="-78"/>
                        </a:rPr>
                        <a:t>جمع</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6</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39</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solidFill>
                      <a:srgbClr val="FFEDB3"/>
                    </a:solidFill>
                  </a:tcPr>
                </a:tc>
                <a:tc>
                  <a:txBody>
                    <a:bodyPr/>
                    <a:lstStyle/>
                    <a:p>
                      <a:pPr marL="0" marR="0" algn="ctr" rtl="1">
                        <a:lnSpc>
                          <a:spcPct val="106000"/>
                        </a:lnSpc>
                        <a:spcBef>
                          <a:spcPts val="0"/>
                        </a:spcBef>
                        <a:spcAft>
                          <a:spcPts val="0"/>
                        </a:spcAft>
                      </a:pPr>
                      <a:r>
                        <a:rPr lang="fa-IR" sz="1200" b="1" dirty="0">
                          <a:effectLst/>
                          <a:cs typeface="B Nazanin" panose="00000400000000000000" pitchFamily="2" charset="-78"/>
                        </a:rPr>
                        <a:t>2</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37</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a:effectLst/>
                          <a:cs typeface="B Nazanin" panose="00000400000000000000" pitchFamily="2" charset="-78"/>
                        </a:rPr>
                        <a:t>4</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nchor="ctr">
                    <a:solidFill>
                      <a:srgbClr val="FFEDB3"/>
                    </a:solidFill>
                  </a:tcPr>
                </a:tc>
                <a:tc>
                  <a:txBody>
                    <a:bodyPr/>
                    <a:lstStyle/>
                    <a:p>
                      <a:pPr marL="0" marR="0" algn="ctr" rtl="1">
                        <a:lnSpc>
                          <a:spcPct val="106000"/>
                        </a:lnSpc>
                        <a:spcBef>
                          <a:spcPts val="0"/>
                        </a:spcBef>
                        <a:spcAft>
                          <a:spcPts val="0"/>
                        </a:spcAft>
                      </a:pPr>
                      <a:r>
                        <a:rPr lang="fa-IR" sz="1200" b="1" dirty="0">
                          <a:effectLst/>
                          <a:cs typeface="B Nazanin" panose="00000400000000000000" pitchFamily="2" charset="-78"/>
                        </a:rPr>
                        <a:t>18803</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9525" marB="0">
                    <a:solidFill>
                      <a:srgbClr val="FFEDB3"/>
                    </a:solidFill>
                  </a:tcPr>
                </a:tc>
              </a:tr>
            </a:tbl>
          </a:graphicData>
        </a:graphic>
      </p:graphicFrame>
      <p:sp>
        <p:nvSpPr>
          <p:cNvPr id="12" name="Rectangle 11"/>
          <p:cNvSpPr/>
          <p:nvPr/>
        </p:nvSpPr>
        <p:spPr>
          <a:xfrm>
            <a:off x="244154" y="862091"/>
            <a:ext cx="8592189" cy="646331"/>
          </a:xfrm>
          <a:prstGeom prst="rect">
            <a:avLst/>
          </a:prstGeom>
          <a:solidFill>
            <a:schemeClr val="accent1">
              <a:lumMod val="40000"/>
              <a:lumOff val="60000"/>
            </a:schemeClr>
          </a:solidFill>
          <a:ln>
            <a:solidFill>
              <a:schemeClr val="accent1"/>
            </a:solidFill>
          </a:ln>
        </p:spPr>
        <p:txBody>
          <a:bodyPr wrap="square">
            <a:spAutoFit/>
          </a:bodyPr>
          <a:lstStyle/>
          <a:p>
            <a:pPr algn="r" rtl="1"/>
            <a:r>
              <a:rPr lang="fa-IR" sz="1800" b="1" dirty="0">
                <a:cs typeface="B Nazanin" panose="00000400000000000000" pitchFamily="2" charset="-78"/>
              </a:rPr>
              <a:t>بخش چورزق با وسعت 732 کیلومتر مربع، از طرف شرق و جنوب با بخش مرکزی شهرستان طارم، از طرف شمال با شهرستان خلخال و از طرف غرب با شهرستان زنجان همسایه است.</a:t>
            </a:r>
            <a:endParaRPr lang="en-US" sz="1800" b="1" dirty="0">
              <a:cs typeface="B Nazanin" panose="00000400000000000000" pitchFamily="2" charset="-78"/>
            </a:endParaRPr>
          </a:p>
        </p:txBody>
      </p:sp>
    </p:spTree>
    <p:extLst>
      <p:ext uri="{BB962C8B-B14F-4D97-AF65-F5344CB8AC3E}">
        <p14:creationId xmlns:p14="http://schemas.microsoft.com/office/powerpoint/2010/main" val="1888285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6480166" y="82241"/>
            <a:ext cx="2116285" cy="523220"/>
          </a:xfrm>
          <a:prstGeom prst="rect">
            <a:avLst/>
          </a:prstGeom>
          <a:noFill/>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موقعیت منظومه</a:t>
            </a:r>
            <a:endParaRPr lang="en-US" sz="2800" b="1" dirty="0">
              <a:ln>
                <a:solidFill>
                  <a:srgbClr val="6C4916"/>
                </a:solidFill>
              </a:ln>
              <a:solidFill>
                <a:srgbClr val="B17825"/>
              </a:solidFill>
              <a:cs typeface="B Nazanin" panose="00000400000000000000" pitchFamily="2" charset="-78"/>
            </a:endParaRPr>
          </a:p>
        </p:txBody>
      </p:sp>
      <p:pic>
        <p:nvPicPr>
          <p:cNvPr id="6" name="Picture 5" descr="Y:\0گروه تحلیل فضایی\0Yarmohammadi\تقسیمات طارم.jpg"/>
          <p:cNvPicPr/>
          <p:nvPr/>
        </p:nvPicPr>
        <p:blipFill>
          <a:blip r:embed="rId2">
            <a:extLst>
              <a:ext uri="{28A0092B-C50C-407E-A947-70E740481C1C}">
                <a14:useLocalDpi xmlns:a14="http://schemas.microsoft.com/office/drawing/2010/main" val="0"/>
              </a:ext>
            </a:extLst>
          </a:blip>
          <a:srcRect/>
          <a:stretch>
            <a:fillRect/>
          </a:stretch>
        </p:blipFill>
        <p:spPr bwMode="auto">
          <a:xfrm>
            <a:off x="337457" y="773735"/>
            <a:ext cx="8458202" cy="5475457"/>
          </a:xfrm>
          <a:prstGeom prst="rect">
            <a:avLst/>
          </a:prstGeom>
          <a:noFill/>
          <a:ln>
            <a:noFill/>
          </a:ln>
        </p:spPr>
      </p:pic>
    </p:spTree>
    <p:extLst>
      <p:ext uri="{BB962C8B-B14F-4D97-AF65-F5344CB8AC3E}">
        <p14:creationId xmlns:p14="http://schemas.microsoft.com/office/powerpoint/2010/main" val="1124608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3976521" y="93431"/>
            <a:ext cx="4830168" cy="523220"/>
          </a:xfrm>
          <a:prstGeom prst="rect">
            <a:avLst/>
          </a:prstGeom>
          <a:noFill/>
        </p:spPr>
        <p:txBody>
          <a:bodyPr wrap="none">
            <a:spAutoFit/>
          </a:bodyPr>
          <a:lstStyle/>
          <a:p>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محدوده و سکونتگاه های بخش چورزق</a:t>
            </a:r>
            <a:endParaRPr lang="en-US" sz="2800" b="1" dirty="0">
              <a:ln>
                <a:solidFill>
                  <a:srgbClr val="6C4916"/>
                </a:solidFill>
              </a:ln>
              <a:solidFill>
                <a:srgbClr val="B17825"/>
              </a:solidFill>
              <a:cs typeface="B Nazanin" panose="00000400000000000000" pitchFamily="2" charset="-78"/>
            </a:endParaRPr>
          </a:p>
        </p:txBody>
      </p:sp>
      <p:pic>
        <p:nvPicPr>
          <p:cNvPr id="6" name="Picture 5" descr="E:\0URT_Shahre\Zanjan\0Chavarzag\Manzomeh\Pic\new99\Rost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057" y="723992"/>
            <a:ext cx="8621632" cy="5693476"/>
          </a:xfrm>
          <a:prstGeom prst="rect">
            <a:avLst/>
          </a:prstGeom>
          <a:noFill/>
          <a:ln>
            <a:noFill/>
          </a:ln>
        </p:spPr>
      </p:pic>
    </p:spTree>
    <p:extLst>
      <p:ext uri="{BB962C8B-B14F-4D97-AF65-F5344CB8AC3E}">
        <p14:creationId xmlns:p14="http://schemas.microsoft.com/office/powerpoint/2010/main" val="3824487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graphicFrame>
        <p:nvGraphicFramePr>
          <p:cNvPr id="4" name="Diagram 3"/>
          <p:cNvGraphicFramePr/>
          <p:nvPr>
            <p:extLst/>
          </p:nvPr>
        </p:nvGraphicFramePr>
        <p:xfrm>
          <a:off x="315686" y="293914"/>
          <a:ext cx="8599714" cy="5693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076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2509" r="32509"/>
          <a:stretch>
            <a:fillRect/>
          </a:stretch>
        </p:blipFill>
        <p:spPr>
          <a:xfrm>
            <a:off x="458788" y="6469063"/>
            <a:ext cx="1212850" cy="388937"/>
          </a:xfrm>
        </p:spPr>
      </p:pic>
      <p:sp>
        <p:nvSpPr>
          <p:cNvPr id="6" name="Rectangle 5"/>
          <p:cNvSpPr/>
          <p:nvPr/>
        </p:nvSpPr>
        <p:spPr>
          <a:xfrm>
            <a:off x="2348398" y="3964518"/>
            <a:ext cx="3979862" cy="63182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fa-IR" sz="1600" b="1" dirty="0">
                <a:solidFill>
                  <a:schemeClr val="tx1">
                    <a:lumMod val="50000"/>
                  </a:schemeClr>
                </a:solidFill>
                <a:cs typeface="B Nazanin" panose="00000400000000000000" pitchFamily="2" charset="-78"/>
              </a:rPr>
              <a:t>شرکت مهندسین مشاور یورت شهر سبلان</a:t>
            </a:r>
            <a:endParaRPr lang="en-US" sz="1600" b="1" dirty="0">
              <a:solidFill>
                <a:schemeClr val="tx1">
                  <a:lumMod val="50000"/>
                </a:schemeClr>
              </a:solidFill>
              <a:cs typeface="B Nazanin" panose="00000400000000000000" pitchFamily="2" charset="-78"/>
            </a:endParaRPr>
          </a:p>
        </p:txBody>
      </p:sp>
      <p:sp>
        <p:nvSpPr>
          <p:cNvPr id="10" name="Rectangle 9"/>
          <p:cNvSpPr/>
          <p:nvPr/>
        </p:nvSpPr>
        <p:spPr>
          <a:xfrm>
            <a:off x="2435484" y="5113603"/>
            <a:ext cx="3979862" cy="63182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fa-IR" sz="1600" b="1" dirty="0" smtClean="0">
                <a:solidFill>
                  <a:schemeClr val="accent2">
                    <a:lumMod val="10000"/>
                  </a:schemeClr>
                </a:solidFill>
                <a:cs typeface="B Nazanin" panose="00000400000000000000" pitchFamily="2" charset="-78"/>
              </a:rPr>
              <a:t>مرداد ماه 1399</a:t>
            </a:r>
            <a:endParaRPr lang="en-US" sz="1600" b="1" dirty="0">
              <a:solidFill>
                <a:schemeClr val="accent2">
                  <a:lumMod val="10000"/>
                </a:schemeClr>
              </a:solidFill>
              <a:cs typeface="B Nazanin" panose="00000400000000000000" pitchFamily="2" charset="-78"/>
            </a:endParaRPr>
          </a:p>
        </p:txBody>
      </p:sp>
      <p:sp>
        <p:nvSpPr>
          <p:cNvPr id="14" name="Picture Placeholder 13"/>
          <p:cNvSpPr>
            <a:spLocks noGrp="1"/>
          </p:cNvSpPr>
          <p:nvPr>
            <p:ph type="pic" sz="quarter" idx="13"/>
          </p:nvPr>
        </p:nvSpPr>
        <p:spPr/>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856" y="51497"/>
            <a:ext cx="8909731" cy="854808"/>
          </a:xfrm>
          <a:prstGeom prst="rect">
            <a:avLst/>
          </a:prstGeom>
        </p:spPr>
      </p:pic>
      <p:sp>
        <p:nvSpPr>
          <p:cNvPr id="17" name="Rectangle 16"/>
          <p:cNvSpPr/>
          <p:nvPr/>
        </p:nvSpPr>
        <p:spPr>
          <a:xfrm>
            <a:off x="1242138" y="1247154"/>
            <a:ext cx="6192383" cy="1569660"/>
          </a:xfrm>
          <a:prstGeom prst="rect">
            <a:avLst/>
          </a:prstGeom>
        </p:spPr>
        <p:txBody>
          <a:bodyPr wrap="square">
            <a:spAutoFit/>
          </a:bodyPr>
          <a:lstStyle/>
          <a:p>
            <a:pPr algn="ctr" rtl="1">
              <a:defRPr/>
            </a:pPr>
            <a:r>
              <a:rPr lang="fa-IR" sz="3200" b="1" dirty="0">
                <a:solidFill>
                  <a:schemeClr val="tx2"/>
                </a:solidFill>
                <a:latin typeface="IranNastaliq" panose="02000503000000020003" pitchFamily="2" charset="0"/>
                <a:cs typeface="IranNastaliq" panose="02000503000000020003" pitchFamily="2" charset="0"/>
              </a:rPr>
              <a:t>سند توسعه استان </a:t>
            </a:r>
            <a:r>
              <a:rPr lang="fa-IR" sz="3200" b="1" dirty="0" smtClean="0">
                <a:solidFill>
                  <a:schemeClr val="tx2"/>
                </a:solidFill>
                <a:latin typeface="IranNastaliq" panose="02000503000000020003" pitchFamily="2" charset="0"/>
                <a:cs typeface="IranNastaliq" panose="02000503000000020003" pitchFamily="2" charset="0"/>
              </a:rPr>
              <a:t>زنجان شهرستان طارم</a:t>
            </a:r>
            <a:endParaRPr lang="en-US" sz="3200" b="1" dirty="0" smtClean="0">
              <a:solidFill>
                <a:schemeClr val="tx2"/>
              </a:solidFill>
              <a:latin typeface="IranNastaliq" panose="02000503000000020003" pitchFamily="2" charset="0"/>
              <a:cs typeface="IranNastaliq" panose="02000503000000020003" pitchFamily="2" charset="0"/>
            </a:endParaRPr>
          </a:p>
          <a:p>
            <a:pPr algn="ctr" rtl="1">
              <a:defRPr/>
            </a:pPr>
            <a:endParaRPr lang="fa-IR" sz="3200" b="1" dirty="0" smtClean="0">
              <a:solidFill>
                <a:schemeClr val="tx2"/>
              </a:solidFill>
              <a:latin typeface="IranNastaliq" panose="02000503000000020003" pitchFamily="2" charset="0"/>
              <a:cs typeface="IranNastaliq" panose="02000503000000020003" pitchFamily="2" charset="0"/>
            </a:endParaRPr>
          </a:p>
          <a:p>
            <a:pPr algn="ctr" rtl="1">
              <a:defRPr/>
            </a:pPr>
            <a:r>
              <a:rPr lang="fa-IR" sz="3200" b="1" dirty="0">
                <a:solidFill>
                  <a:schemeClr val="tx2"/>
                </a:solidFill>
                <a:latin typeface="IranNastaliq" panose="02000503000000020003" pitchFamily="2" charset="0"/>
                <a:cs typeface="IranNastaliq" panose="02000503000000020003" pitchFamily="2" charset="0"/>
              </a:rPr>
              <a:t>بخش </a:t>
            </a:r>
            <a:r>
              <a:rPr lang="fa-IR" sz="3200" b="1" dirty="0" smtClean="0">
                <a:solidFill>
                  <a:schemeClr val="tx2"/>
                </a:solidFill>
                <a:latin typeface="IranNastaliq" panose="02000503000000020003" pitchFamily="2" charset="0"/>
                <a:cs typeface="IranNastaliq" panose="02000503000000020003" pitchFamily="2" charset="0"/>
              </a:rPr>
              <a:t>چورزق شهرستان طارم</a:t>
            </a:r>
            <a:endParaRPr lang="en-US" sz="3200" b="1" dirty="0">
              <a:solidFill>
                <a:schemeClr val="tx2"/>
              </a:solidFill>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632099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7103154" y="1961661"/>
            <a:ext cx="1872798" cy="1384995"/>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شاخص‌های وضعیت توسعة بخش</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09283" y="140525"/>
            <a:ext cx="7006784" cy="6124543"/>
          </a:xfrm>
          <a:prstGeom prst="rect">
            <a:avLst/>
          </a:prstGeom>
        </p:spPr>
      </p:pic>
    </p:spTree>
    <p:extLst>
      <p:ext uri="{BB962C8B-B14F-4D97-AF65-F5344CB8AC3E}">
        <p14:creationId xmlns:p14="http://schemas.microsoft.com/office/powerpoint/2010/main" val="343237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5412101" y="124439"/>
            <a:ext cx="2770310" cy="523220"/>
          </a:xfrm>
          <a:prstGeom prst="rect">
            <a:avLst/>
          </a:prstGeom>
        </p:spPr>
        <p:txBody>
          <a:bodyPr wrap="none">
            <a:spAutoFit/>
          </a:bodyPr>
          <a:lstStyle/>
          <a:p>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 </a:t>
            </a:r>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495300" y="915803"/>
            <a:ext cx="8297600" cy="3785652"/>
          </a:xfrm>
          <a:prstGeom prst="rect">
            <a:avLst/>
          </a:prstGeom>
          <a:solidFill>
            <a:schemeClr val="bg1"/>
          </a:solidFill>
          <a:ln>
            <a:solidFill>
              <a:srgbClr val="FF0000"/>
            </a:solidFill>
          </a:ln>
        </p:spPr>
        <p:txBody>
          <a:bodyPr wrap="square">
            <a:spAutoFit/>
          </a:bodyPr>
          <a:lstStyle/>
          <a:p>
            <a:pPr marL="285750" lvl="0" indent="-285750" algn="justLow"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حجم بالای تولید محصولاتی چون زیتون، سیر، سیب‌زمینی </a:t>
            </a:r>
            <a:r>
              <a:rPr lang="ar-SA" altLang="fa-IR" sz="1600" b="1" dirty="0" smtClean="0">
                <a:ea typeface="Times New Roman" panose="02020603050405020304" pitchFamily="18" charset="0"/>
                <a:cs typeface="B Nazanin" panose="00000400000000000000" pitchFamily="2" charset="-78"/>
              </a:rPr>
              <a:t>و... </a:t>
            </a:r>
            <a:r>
              <a:rPr lang="ar-SA" altLang="fa-IR" sz="1600" b="1" dirty="0">
                <a:ea typeface="Times New Roman" panose="02020603050405020304" pitchFamily="18" charset="0"/>
                <a:cs typeface="B Nazanin" panose="00000400000000000000" pitchFamily="2" charset="-78"/>
              </a:rPr>
              <a:t>و صادرات به کشورهای دیگر؛  </a:t>
            </a:r>
            <a:endParaRPr lang="en-US" altLang="fa-IR" sz="1600" b="1" dirty="0"/>
          </a:p>
          <a:p>
            <a:pPr marL="285750" lvl="0" indent="-285750" algn="justLow"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وجود بازارهای قدرتمند برای عرضه محصولات کشاورزی در سطح بخش چورزق ( بازار دستجرده )؛ </a:t>
            </a:r>
            <a:endParaRPr lang="en-US" altLang="fa-IR" sz="1600" b="1" dirty="0"/>
          </a:p>
          <a:p>
            <a:pPr marL="285750" lvl="0" indent="-285750" algn="justLow"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وجود اراضی زارعی آبی در حاشیه رودخانه قزل اوزن؛</a:t>
            </a:r>
            <a:endParaRPr lang="en-US" altLang="fa-IR" sz="1600" b="1" dirty="0"/>
          </a:p>
          <a:p>
            <a:pPr marL="285750" lvl="0" indent="-285750" algn="justLow"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بالا بودن تولیدات باغی و زراعی در سطح بخش (زیتون با تولید 10272، سیر با تولید 37830، گوجه فرنگی با تولید 13045) ؛</a:t>
            </a:r>
            <a:endParaRPr lang="en-US" altLang="fa-IR" sz="1600" b="1" dirty="0"/>
          </a:p>
          <a:p>
            <a:pPr marL="285750" lvl="0" indent="-285750" algn="justLow"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امکان توسعه صنایع دستی در روستاهای بخش (گلیم بافی، جاجیم بافی، فرش بافی در روستاهای علارود، سانسیز، الزین،کهیا، سرخ آباد، جیا،دستجرده و ...)؛</a:t>
            </a:r>
            <a:endParaRPr lang="en-US" altLang="fa-IR" sz="1600" b="1" dirty="0"/>
          </a:p>
          <a:p>
            <a:pPr marL="285750" lvl="0" indent="-285750" algn="justLow" rtl="1">
              <a:buFont typeface="Wingdings" panose="05000000000000000000" pitchFamily="2" charset="2"/>
              <a:buChar char="ü"/>
            </a:pPr>
            <a:r>
              <a:rPr lang="ar-SA" altLang="fa-IR" sz="1600" b="1" dirty="0">
                <a:latin typeface="irsans" charset="0"/>
                <a:ea typeface="Times New Roman" panose="02020603050405020304" pitchFamily="18" charset="0"/>
                <a:cs typeface="B Nazanin" panose="00000400000000000000" pitchFamily="2" charset="-78"/>
              </a:rPr>
              <a:t>امکان توسعة فعالیت کندوداری و پرورش زنبور عسل(جیا،شقاقی جزلا،دستجرده و...)؛</a:t>
            </a:r>
            <a:endParaRPr lang="en-US" altLang="fa-IR" sz="1600" b="1" dirty="0"/>
          </a:p>
          <a:p>
            <a:pPr marL="285750" lvl="0" indent="-285750" algn="justLow" rtl="1">
              <a:buFont typeface="Wingdings" panose="05000000000000000000" pitchFamily="2" charset="2"/>
              <a:buChar char="ü"/>
            </a:pPr>
            <a:r>
              <a:rPr lang="ar-SA" altLang="fa-IR" sz="1600" b="1" dirty="0">
                <a:latin typeface="irsans" charset="0"/>
                <a:ea typeface="Times New Roman" panose="02020603050405020304" pitchFamily="18" charset="0"/>
                <a:cs typeface="B Nazanin" panose="00000400000000000000" pitchFamily="2" charset="-78"/>
              </a:rPr>
              <a:t>قابلیت تولید گیاهان دارویی متنوع و فرآوری وابستة آن ( شیت، الزین،سرخ اباد،ولیدر، ونیسر و ...)؛</a:t>
            </a:r>
            <a:endParaRPr lang="en-US" altLang="fa-IR" sz="1600" b="1" dirty="0"/>
          </a:p>
          <a:p>
            <a:pPr marL="285750" lvl="0" indent="-285750" algn="justLow" rtl="1">
              <a:buFont typeface="Wingdings" panose="05000000000000000000" pitchFamily="2" charset="2"/>
              <a:buChar char="ü"/>
            </a:pPr>
            <a:r>
              <a:rPr lang="ar-SA" altLang="fa-IR" sz="1600" b="1" dirty="0">
                <a:latin typeface="irsans" charset="0"/>
                <a:ea typeface="Times New Roman" panose="02020603050405020304" pitchFamily="18" charset="0"/>
                <a:cs typeface="B Nazanin" panose="00000400000000000000" pitchFamily="2" charset="-78"/>
              </a:rPr>
              <a:t>امکان توسعه پرورش قارچ(ولیدر، جیا و ...)؛</a:t>
            </a:r>
            <a:endParaRPr lang="en-US" altLang="fa-IR" sz="1600" b="1" dirty="0"/>
          </a:p>
          <a:p>
            <a:pPr marL="285750" lvl="0" indent="-285750" algn="justLow" rtl="1">
              <a:buFont typeface="Wingdings" panose="05000000000000000000" pitchFamily="2" charset="2"/>
              <a:buChar char="ü"/>
            </a:pPr>
            <a:r>
              <a:rPr lang="ar-SA" altLang="fa-IR" sz="1600" b="1" dirty="0">
                <a:latin typeface="irsans" charset="0"/>
                <a:ea typeface="Times New Roman" panose="02020603050405020304" pitchFamily="18" charset="0"/>
                <a:cs typeface="B Nazanin" panose="00000400000000000000" pitchFamily="2" charset="-78"/>
              </a:rPr>
              <a:t>وجود معادن فعال گچ الزین، نمک ارشت و چورزق، مس دهنه در محدودة بخش؛</a:t>
            </a:r>
            <a:endParaRPr lang="en-US" altLang="fa-IR" sz="1600" b="1" dirty="0"/>
          </a:p>
          <a:p>
            <a:pPr marL="285750" lvl="0" indent="-285750" algn="justLow" rtl="1">
              <a:buFont typeface="Wingdings" panose="05000000000000000000" pitchFamily="2" charset="2"/>
              <a:buChar char="ü"/>
            </a:pPr>
            <a:r>
              <a:rPr lang="ar-SA" altLang="fa-IR" sz="1600" b="1" dirty="0">
                <a:latin typeface="irsans" charset="0"/>
                <a:ea typeface="Times New Roman" panose="02020603050405020304" pitchFamily="18" charset="0"/>
                <a:cs typeface="B Nazanin" panose="00000400000000000000" pitchFamily="2" charset="-78"/>
              </a:rPr>
              <a:t>توسعه و بازگشت اراضی باغی این شهرستان در مناطق پایین دستی با محصولاتی که از لحاظ اقتصادی مقرون به صرفه باشد از جمله توسعه باغات انجیر، توت، گلابی و غیره؛</a:t>
            </a:r>
            <a:endParaRPr lang="en-US" altLang="fa-IR" sz="1600" b="1" dirty="0"/>
          </a:p>
          <a:p>
            <a:pPr marL="285750" lvl="0" indent="-285750" algn="justLow" rtl="1">
              <a:buFont typeface="Wingdings" panose="05000000000000000000" pitchFamily="2" charset="2"/>
              <a:buChar char="ü"/>
            </a:pPr>
            <a:r>
              <a:rPr lang="ar-SA" altLang="fa-IR" sz="1600" b="1" dirty="0">
                <a:latin typeface="irsans" charset="0"/>
                <a:ea typeface="Times New Roman" panose="02020603050405020304" pitchFamily="18" charset="0"/>
                <a:cs typeface="B Nazanin" panose="00000400000000000000" pitchFamily="2" charset="-78"/>
              </a:rPr>
              <a:t>توسعه و </a:t>
            </a:r>
            <a:r>
              <a:rPr lang="ar-SA" altLang="fa-IR" sz="1600" b="1" dirty="0" smtClean="0">
                <a:latin typeface="irsans" charset="0"/>
                <a:ea typeface="Times New Roman" panose="02020603050405020304" pitchFamily="18" charset="0"/>
                <a:cs typeface="B Nazanin" panose="00000400000000000000" pitchFamily="2" charset="-78"/>
              </a:rPr>
              <a:t>باز</a:t>
            </a:r>
            <a:r>
              <a:rPr lang="fa-IR" altLang="fa-IR" sz="1600" b="1" dirty="0" smtClean="0">
                <a:latin typeface="irsans" charset="0"/>
                <a:ea typeface="Times New Roman" panose="02020603050405020304" pitchFamily="18" charset="0"/>
                <a:cs typeface="B Nazanin" panose="00000400000000000000" pitchFamily="2" charset="-78"/>
              </a:rPr>
              <a:t>گ</a:t>
            </a:r>
            <a:r>
              <a:rPr lang="ar-SA" altLang="fa-IR" sz="1600" b="1" dirty="0" smtClean="0">
                <a:latin typeface="irsans" charset="0"/>
                <a:ea typeface="Times New Roman" panose="02020603050405020304" pitchFamily="18" charset="0"/>
                <a:cs typeface="B Nazanin" panose="00000400000000000000" pitchFamily="2" charset="-78"/>
              </a:rPr>
              <a:t>شت </a:t>
            </a:r>
            <a:r>
              <a:rPr lang="ar-SA" altLang="fa-IR" sz="1600" b="1" dirty="0">
                <a:latin typeface="irsans" charset="0"/>
                <a:ea typeface="Times New Roman" panose="02020603050405020304" pitchFamily="18" charset="0"/>
                <a:cs typeface="B Nazanin" panose="00000400000000000000" pitchFamily="2" charset="-78"/>
              </a:rPr>
              <a:t>اراضی بالا دستی با محصولاتی با ارقام جدید از جمله گیلاس، گردو، فندق و غیره که دارای توجیح اقتصادی خوبی در شرایط حاضر می باشند؛</a:t>
            </a:r>
            <a:endParaRPr lang="ar-SA" altLang="fa-I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753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6135287" y="158610"/>
            <a:ext cx="2635658"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اجتماعی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1"/>
          <p:cNvSpPr>
            <a:spLocks noChangeArrowheads="1"/>
          </p:cNvSpPr>
          <p:nvPr/>
        </p:nvSpPr>
        <p:spPr bwMode="auto">
          <a:xfrm>
            <a:off x="242159" y="834230"/>
            <a:ext cx="8528786" cy="1569660"/>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Low" rtl="1">
              <a:buFont typeface="Wingdings" panose="05000000000000000000" pitchFamily="2" charset="2"/>
              <a:buChar char="ü"/>
            </a:pPr>
            <a:r>
              <a:rPr lang="ar-SA" altLang="fa-IR" sz="1600" b="1" dirty="0">
                <a:latin typeface="Times New Roman" panose="02020603050405020304" pitchFamily="18" charset="0"/>
                <a:ea typeface="Times New Roman" panose="02020603050405020304" pitchFamily="18" charset="0"/>
                <a:cs typeface="B Nazanin" panose="00000400000000000000" pitchFamily="2" charset="-78"/>
              </a:rPr>
              <a:t>اتحاد و انسجام فرهنگی</a:t>
            </a:r>
            <a:r>
              <a:rPr lang="ar-SA" altLang="fa-IR" sz="1600" b="1" dirty="0">
                <a:latin typeface="Calibri" panose="020F0502020204030204" pitchFamily="34" charset="0"/>
                <a:ea typeface="Times New Roman" panose="02020603050405020304" pitchFamily="18" charset="0"/>
                <a:cs typeface="Arial" panose="020B0604020202020204" pitchFamily="34" charset="0"/>
              </a:rPr>
              <a:t>–</a:t>
            </a:r>
            <a:r>
              <a:rPr lang="ar-SA" altLang="fa-IR" sz="1600" b="1" dirty="0">
                <a:latin typeface="Times New Roman" panose="02020603050405020304" pitchFamily="18" charset="0"/>
                <a:ea typeface="Times New Roman" panose="02020603050405020304" pitchFamily="18" charset="0"/>
                <a:cs typeface="B Nazanin" panose="00000400000000000000" pitchFamily="2" charset="-78"/>
              </a:rPr>
              <a:t> اجتماعی</a:t>
            </a:r>
            <a:r>
              <a:rPr lang="ar-SA" altLang="fa-IR" sz="1600" b="1" dirty="0" smtClean="0">
                <a:latin typeface="Times New Roman" panose="02020603050405020304" pitchFamily="18" charset="0"/>
                <a:ea typeface="Times New Roman" panose="02020603050405020304" pitchFamily="18" charset="0"/>
                <a:cs typeface="B Nazanin" panose="00000400000000000000" pitchFamily="2" charset="-78"/>
              </a:rPr>
              <a:t>؛</a:t>
            </a:r>
            <a:endParaRPr kumimoji="0" lang="fa-IR"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مشارکت و همکاری  اهالی در امور مربوط به روستا؛</a:t>
            </a:r>
            <a:endParaRPr kumimoji="0" lang="en-US" altLang="fa-IR" sz="16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افزایش نرخ رشد جمعیت روستایی بخش چورزق از سال 1385-1395 با درصد </a:t>
            </a:r>
            <a:r>
              <a:rPr kumimoji="0" lang="fa-IR"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41%</a:t>
            </a:r>
            <a:r>
              <a:rPr kumimoji="0" lang="fa-IR" altLang="fa-IR" sz="1600" b="1" i="0" strike="noStrike" cap="none" normalizeH="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و از سال 1345 تا 1395 با درصد 1.04 (جمعیت از 10167 در سال 1345 به 17070 در سال 1395 افزایش یافته است)؛</a:t>
            </a:r>
            <a:endParaRPr kumimoji="0" lang="en-US" altLang="fa-IR" sz="16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روابط</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حسنه</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میان</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ساکنان</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روستاها</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و</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غنای</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آداب</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و</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رسوم</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جمعی</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نظیر</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برگزاری</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با</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شکوه</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مراسم</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مذهبی</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در مناسبت</a:t>
            </a:r>
            <a:r>
              <a:rPr kumimoji="0" lang="ar-SA" altLang="fa-IR" sz="1600" b="1" i="0" strike="noStrike" cap="none" normalizeH="0" baseline="0" dirty="0" smtClean="0">
                <a:ln>
                  <a:noFill/>
                </a:ln>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ها؛</a:t>
            </a:r>
            <a:endParaRPr kumimoji="0" lang="en-US" altLang="fa-IR" sz="16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effectLst/>
                <a:latin typeface="irsans"/>
                <a:ea typeface="Times New Roman" panose="02020603050405020304" pitchFamily="18" charset="0"/>
                <a:cs typeface="B Nazanin" panose="00000400000000000000" pitchFamily="2" charset="-78"/>
              </a:rPr>
              <a:t>دوره‌های آموزشی برگزار شده در سطح بخش 19 دوره (امور باغی، صنایع غذایی و پوشاک و ...)؛</a:t>
            </a:r>
          </a:p>
        </p:txBody>
      </p:sp>
      <p:sp>
        <p:nvSpPr>
          <p:cNvPr id="7" name="Rectangle 6"/>
          <p:cNvSpPr/>
          <p:nvPr/>
        </p:nvSpPr>
        <p:spPr>
          <a:xfrm>
            <a:off x="5542351" y="2496324"/>
            <a:ext cx="3339376"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زیست محیطی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2"/>
          <p:cNvSpPr>
            <a:spLocks noChangeArrowheads="1"/>
          </p:cNvSpPr>
          <p:nvPr/>
        </p:nvSpPr>
        <p:spPr bwMode="auto">
          <a:xfrm>
            <a:off x="242159" y="3061984"/>
            <a:ext cx="8528786" cy="1323439"/>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برخورداری از تنوع اقلیمی و پتانسیل مطلوب (آب و خاک) در کشت و تولید محصولات زراعی- باغی</a:t>
            </a:r>
            <a:r>
              <a:rPr kumimoji="0" lang="ar-SA" altLang="fa-IR" sz="1600" b="1" i="0" u="sng"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وجود رودخانه قزل اوزن و رودخانه‌های فرعی بخش</a:t>
            </a:r>
            <a:r>
              <a:rPr kumimoji="0" lang="ar-SA" altLang="fa-IR" sz="1600" b="1" i="0" u="sng"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واقع شدن قسمتی از منطقة حفاظت شدة سرخ آباد و منطقة شکار ممنوع آق داغ در بخش</a:t>
            </a:r>
            <a:r>
              <a:rPr kumimoji="0" lang="ar-SA" altLang="fa-IR" sz="1600" b="1" i="0" u="sng"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برخورداری از ظرفیت‌ رودخانه قزل اوزن</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خاک و پوشش گیاهی مناسب منطقه بخصوص در زمینه‌های گیاهان دارویی؛</a:t>
            </a:r>
            <a:endParaRPr kumimoji="0" lang="ar-SA" altLang="fa-IR" sz="1600" b="1" i="0" u="none" strike="noStrike" cap="none" normalizeH="0" baseline="0" dirty="0" smtClean="0">
              <a:ln>
                <a:noFill/>
              </a:ln>
              <a:effectLst/>
              <a:cs typeface="Arial" panose="020B0604020202020204" pitchFamily="34" charset="0"/>
            </a:endParaRPr>
          </a:p>
        </p:txBody>
      </p:sp>
    </p:spTree>
    <p:extLst>
      <p:ext uri="{BB962C8B-B14F-4D97-AF65-F5344CB8AC3E}">
        <p14:creationId xmlns:p14="http://schemas.microsoft.com/office/powerpoint/2010/main" val="237390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5445396" y="218190"/>
            <a:ext cx="349647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کالبدی- فضایی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1"/>
          <p:cNvSpPr>
            <a:spLocks noChangeArrowheads="1"/>
          </p:cNvSpPr>
          <p:nvPr/>
        </p:nvSpPr>
        <p:spPr bwMode="auto">
          <a:xfrm>
            <a:off x="304801" y="954407"/>
            <a:ext cx="8235180" cy="1569660"/>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دسترسی به 122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کیلومتر راه آسفالته</a:t>
            </a:r>
            <a:r>
              <a:rPr kumimoji="0" lang="ar-SA" altLang="fa-IR" sz="1600" b="1" i="0"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خطوط انتقال برق به صورت خط 230 کیلو ولت و 400 کیلو ولت در قسمت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جنوب بخش</a:t>
            </a:r>
            <a:r>
              <a:rPr kumimoji="0" lang="ar-SA" altLang="fa-IR" sz="1600" b="1" i="0"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اجرای طرح ‌هادی در بیشتر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روستاهای بخش</a:t>
            </a:r>
            <a:r>
              <a:rPr kumimoji="0" lang="ar-SA" altLang="fa-IR" sz="1600" b="1" i="0"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امکان دسترسی به جاده‌های ارتباطی درون بخشی با برون بخشی چورزق-تهم، چورزق- گیلوان؛</a:t>
            </a:r>
            <a:endParaRPr kumimoji="0" lang="en-US" altLang="fa-IR" sz="1600" b="1" i="0" u="none"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دسترسی به محورهای گردشگری تهم-طارم-ماسوله و محور گردشگری طبیعی-تاریخی منطقه طارم.</a:t>
            </a:r>
            <a:r>
              <a:rPr kumimoji="0" lang="ar-SA" altLang="fa-IR" sz="1600" b="1" i="0" u="sng"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kumimoji="0" lang="en-US" altLang="fa-IR" sz="1600" b="1" i="0" u="none"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irsans"/>
                <a:ea typeface="Times New Roman" panose="02020603050405020304" pitchFamily="18" charset="0"/>
                <a:cs typeface="B Nazanin" panose="00000400000000000000" pitchFamily="2" charset="-78"/>
              </a:rPr>
              <a:t>استقرار روستاها به صورت متمرکز و نزدیک مزارع روستایی در بخش؛</a:t>
            </a:r>
            <a:endParaRPr kumimoji="0" lang="ar-SA" altLang="fa-IR" sz="1600" b="1" i="0" u="none" strike="noStrike" cap="none" normalizeH="0" baseline="0" dirty="0" smtClean="0">
              <a:ln>
                <a:noFill/>
              </a:ln>
              <a:solidFill>
                <a:schemeClr val="tx1"/>
              </a:solidFill>
              <a:effectLst/>
              <a:cs typeface="Arial" panose="020B0604020202020204" pitchFamily="34" charset="0"/>
            </a:endParaRPr>
          </a:p>
        </p:txBody>
      </p:sp>
      <p:sp>
        <p:nvSpPr>
          <p:cNvPr id="6" name="Rectangle 5"/>
          <p:cNvSpPr/>
          <p:nvPr/>
        </p:nvSpPr>
        <p:spPr>
          <a:xfrm>
            <a:off x="6107436" y="2524066"/>
            <a:ext cx="283443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گردشگری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2"/>
          <p:cNvSpPr>
            <a:spLocks noChangeArrowheads="1"/>
          </p:cNvSpPr>
          <p:nvPr/>
        </p:nvSpPr>
        <p:spPr bwMode="auto">
          <a:xfrm>
            <a:off x="314600" y="3109357"/>
            <a:ext cx="8225381" cy="2554545"/>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Calibri" panose="020F0502020204030204" pitchFamily="34" charset="0"/>
                <a:ea typeface="Calibri" panose="020F0502020204030204" pitchFamily="34" charset="0"/>
                <a:cs typeface="B Nazanin" panose="00000400000000000000" pitchFamily="2" charset="-78"/>
              </a:rPr>
              <a:t>ذخیره‌گاه جنگلی و پوشش گیاهی نادر و بومی جهت توسعه اکوتوریسم و گردشگری پایدار</a:t>
            </a:r>
            <a:r>
              <a:rPr kumimoji="0" lang="ar-SA" altLang="fa-IR" sz="1600" b="1" i="0" u="sng" strike="noStrike" cap="none" normalizeH="0" baseline="0" dirty="0" smtClean="0">
                <a:ln>
                  <a:noFill/>
                </a:ln>
                <a:effectLst/>
                <a:latin typeface="Calibri" panose="020F0502020204030204" pitchFamily="34" charset="0"/>
                <a:ea typeface="Calibri" panose="020F0502020204030204" pitchFamily="34" charset="0"/>
                <a:cs typeface="B Nazanin" panose="00000400000000000000" pitchFamily="2" charset="-78"/>
              </a:rPr>
              <a:t>؛</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واقع شدن قسمتی از منطقه حفاظت شدة سرخ آباد و منطقة شکار ممنوع آق داغ در بخش چورزق به عنوان فرصتی برای توسعة اکوتوریسم</a:t>
            </a:r>
            <a:r>
              <a:rPr kumimoji="0" lang="ar-SA" altLang="fa-IR" sz="1600" b="1" i="0" u="sng"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محورهای گردشگری تهم-طارم-ماسوله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و محور گردشگری طبیعی-تاریخی منطقه طارم؛</a:t>
            </a:r>
            <a:endParaRPr kumimoji="0" lang="en-US" altLang="fa-IR" sz="16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برخورداری از زمینه‌های مناسب توسعه گردشگری ورزشی در اطراف قلعه تاریخی سانسیز، دره ایچ و زاچکان؛</a:t>
            </a:r>
            <a:endParaRPr kumimoji="0" lang="en-US" altLang="fa-IR" sz="16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برخورداری از زمینه های گردشگری مذهبی در روستاهای زاچکان امام زاده ماهوری، کله سیران امام زاده محمد باقر، سرخه میشه امام زاده محمد هاشم، امامزاده قاسم کلوییم و ...</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irsans" charset="0"/>
                <a:ea typeface="Times New Roman" panose="02020603050405020304" pitchFamily="18" charset="0"/>
                <a:cs typeface="B Nazanin" panose="00000400000000000000" pitchFamily="2" charset="-78"/>
              </a:rPr>
              <a:t>برخورداری از زمینه‌های مناسب فرهنگی و جاذبه‌های گردشگری تاریخی، طبیعی و اکوتوریسم از جمله وجود روستای گردشگری شیت، ولیدر،گوهر؛</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irsans" charset="0"/>
                <a:ea typeface="Times New Roman" panose="02020603050405020304" pitchFamily="18" charset="0"/>
                <a:cs typeface="B Nazanin" panose="00000400000000000000" pitchFamily="2" charset="-78"/>
              </a:rPr>
              <a:t>وجود یخچال های طبیعی در اطراف روستای ولیدر؛</a:t>
            </a:r>
            <a:endParaRPr kumimoji="0" lang="ar-SA" altLang="fa-IR" sz="1600" b="1" i="0" u="none" strike="noStrike" cap="none" normalizeH="0" baseline="0" dirty="0" smtClean="0">
              <a:ln>
                <a:noFill/>
              </a:ln>
              <a:effectLst/>
              <a:cs typeface="Arial" panose="020B0604020202020204" pitchFamily="34" charset="0"/>
            </a:endParaRPr>
          </a:p>
        </p:txBody>
      </p:sp>
    </p:spTree>
    <p:extLst>
      <p:ext uri="{BB962C8B-B14F-4D97-AF65-F5344CB8AC3E}">
        <p14:creationId xmlns:p14="http://schemas.microsoft.com/office/powerpoint/2010/main" val="1972010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977157" y="240648"/>
            <a:ext cx="285206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محدودیت‌ها و تنگناها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7403188" y="917032"/>
            <a:ext cx="123623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1"/>
          <p:cNvSpPr>
            <a:spLocks noChangeArrowheads="1"/>
          </p:cNvSpPr>
          <p:nvPr/>
        </p:nvSpPr>
        <p:spPr bwMode="auto">
          <a:xfrm>
            <a:off x="402072" y="1593416"/>
            <a:ext cx="8276353" cy="3785652"/>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مغفول ماندن ظرفیت صادراتی و عدم توسعة صنایع تبدیلی و تکمیلی بخش کشاورزی متناسب با توان‌های بخش با تاکید بر محصولاتی همچون زیتون، سیر، پیاز و گوجه فرنگی؛</a:t>
            </a:r>
            <a:endParaRPr kumimoji="0" lang="en-US" altLang="fa-IR" sz="20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ضعف توسعة روش‌های آبیاری نوین و فشار بر منابع آب؛</a:t>
            </a:r>
            <a:endParaRPr kumimoji="0" lang="en-US" altLang="fa-IR" sz="20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بروز سرمازدگی محصولات کشاورزی و بارش تگرگ؛</a:t>
            </a:r>
            <a:endParaRPr kumimoji="0" lang="en-US" altLang="fa-IR" sz="20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بروز آتش سوزی های مکرر مراتع از طرف عامل نیروی انسانی( جزونق، ولی اباد، ولیدر، شیت و ...)؛</a:t>
            </a:r>
            <a:endParaRPr kumimoji="0" lang="en-US" altLang="fa-IR" sz="20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ناکافی بودن صنایع تبدیلی در زمینة محصولات باغی و زراعی؛</a:t>
            </a:r>
            <a:endParaRPr kumimoji="0" lang="en-US" altLang="fa-IR" sz="20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ضعف برنامه‌ریزی در  شناسایی نقاط قوت در زمینه صنایع دستی برخی روستاها به خصوص در زمینه</a:t>
            </a:r>
            <a:r>
              <a:rPr kumimoji="0" lang="en-US"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a:t>
            </a: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های گلیم بافی، فرش بافی و جاجیم (روستاهای علارود، سانسیز، الزین،کهیا، سرخ آباد و ...)؛</a:t>
            </a:r>
            <a:endParaRPr kumimoji="0" lang="en-US" altLang="fa-IR" sz="2000" b="1" i="0"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20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 ناکافی بودن استفاده از  سیستم‌های نوین تبلیغات، خرید و فروش محصولات از جمله سایت‌های با سلام، کتدیلر، کالا روستا، اینفلوئنسرها و ... </a:t>
            </a:r>
            <a:r>
              <a:rPr kumimoji="0" lang="ar-SA" altLang="fa-IR" sz="1600" b="1" i="0"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ar-SA" altLang="fa-IR" sz="1600" b="1" i="0" strike="noStrike" cap="none" normalizeH="0" baseline="0" dirty="0" smtClean="0">
              <a:ln>
                <a:noFill/>
              </a:ln>
              <a:effectLst/>
              <a:cs typeface="Arial" panose="020B0604020202020204" pitchFamily="34" charset="0"/>
            </a:endParaRPr>
          </a:p>
        </p:txBody>
      </p:sp>
    </p:spTree>
    <p:extLst>
      <p:ext uri="{BB962C8B-B14F-4D97-AF65-F5344CB8AC3E}">
        <p14:creationId xmlns:p14="http://schemas.microsoft.com/office/powerpoint/2010/main" val="1348975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7116758" y="790432"/>
            <a:ext cx="1249060"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اجتماعی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5674621" y="236164"/>
            <a:ext cx="285206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محدودیت‌ها و تنگناها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2"/>
          <p:cNvSpPr>
            <a:spLocks noChangeArrowheads="1"/>
          </p:cNvSpPr>
          <p:nvPr/>
        </p:nvSpPr>
        <p:spPr bwMode="auto">
          <a:xfrm>
            <a:off x="0" y="457200"/>
            <a:ext cx="3017838"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9" name="Rectangle 3"/>
          <p:cNvSpPr>
            <a:spLocks noChangeArrowheads="1"/>
          </p:cNvSpPr>
          <p:nvPr/>
        </p:nvSpPr>
        <p:spPr bwMode="auto">
          <a:xfrm>
            <a:off x="0" y="46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a-IR" sz="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fa-IR" sz="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2"/>
              </a:rPr>
              <a:t>[WU1]</a:t>
            </a:r>
            <a:r>
              <a:rPr kumimoji="0" lang="ar-SA" altLang="fa-IR"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fa-IR"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a:xfrm>
            <a:off x="379883" y="1266605"/>
            <a:ext cx="8344206" cy="1498885"/>
          </a:xfrm>
          <a:prstGeom prst="rect">
            <a:avLst/>
          </a:prstGeom>
          <a:solidFill>
            <a:schemeClr val="bg1"/>
          </a:solidFill>
          <a:ln>
            <a:solidFill>
              <a:srgbClr val="FF0000"/>
            </a:solidFill>
          </a:ln>
        </p:spPr>
        <p:txBody>
          <a:bodyPr wrap="square">
            <a:spAutoFit/>
          </a:bodyPr>
          <a:lstStyle/>
          <a:p>
            <a:pPr lvl="0" algn="just" rtl="1"/>
            <a:endParaRPr lang="fa-IR" altLang="fa-IR" sz="1600" b="1" dirty="0">
              <a:solidFill>
                <a:srgbClr val="545472"/>
              </a:solidFill>
              <a:ea typeface="Times New Roman" panose="02020603050405020304" pitchFamily="18" charset="0"/>
              <a:cs typeface="B Nazanin" panose="00000400000000000000" pitchFamily="2" charset="-78"/>
            </a:endParaRPr>
          </a:p>
          <a:p>
            <a:pPr marL="285750" lvl="0" indent="-285750" algn="just" rtl="1">
              <a:buFont typeface="Wingdings" panose="05000000000000000000" pitchFamily="2" charset="2"/>
              <a:buChar char="ü"/>
            </a:pPr>
            <a:r>
              <a:rPr lang="ar-SA" altLang="fa-IR" sz="1600" b="1" dirty="0">
                <a:solidFill>
                  <a:srgbClr val="545472"/>
                </a:solidFill>
                <a:ea typeface="Times New Roman" panose="02020603050405020304" pitchFamily="18" charset="0"/>
                <a:cs typeface="B Nazanin" panose="00000400000000000000" pitchFamily="2" charset="-78"/>
              </a:rPr>
              <a:t>افزایش مهاجرت به دلیل عدم اشتغال روستایی؛</a:t>
            </a:r>
            <a:endParaRPr lang="fa-IR" altLang="fa-IR" sz="1600" b="1" dirty="0">
              <a:solidFill>
                <a:srgbClr val="545472"/>
              </a:solidFill>
              <a:ea typeface="Times New Roman" panose="02020603050405020304" pitchFamily="18" charset="0"/>
              <a:cs typeface="B Nazanin" panose="00000400000000000000" pitchFamily="2" charset="-78"/>
            </a:endParaRPr>
          </a:p>
          <a:p>
            <a:pPr marL="285750" lvl="0" indent="-285750" algn="just" rtl="1">
              <a:buFont typeface="Wingdings" panose="05000000000000000000" pitchFamily="2" charset="2"/>
              <a:buChar char="ü"/>
            </a:pPr>
            <a:r>
              <a:rPr lang="ar-SA" altLang="fa-IR" sz="1600" b="1" dirty="0">
                <a:solidFill>
                  <a:srgbClr val="545472"/>
                </a:solidFill>
                <a:ea typeface="Times New Roman" panose="02020603050405020304" pitchFamily="18" charset="0"/>
                <a:cs typeface="B Nazanin" panose="00000400000000000000" pitchFamily="2" charset="-78"/>
              </a:rPr>
              <a:t>ضعف استفاده از نیروهای آموزش دیده در زمینه کارگاه‌های فنی و حرفه‌ای؛</a:t>
            </a:r>
            <a:endParaRPr lang="fa-IR" altLang="fa-IR" sz="1600" b="1" dirty="0">
              <a:solidFill>
                <a:srgbClr val="545472"/>
              </a:solidFill>
              <a:ea typeface="Times New Roman" panose="02020603050405020304" pitchFamily="18" charset="0"/>
              <a:cs typeface="B Nazanin" panose="00000400000000000000" pitchFamily="2" charset="-78"/>
            </a:endParaRPr>
          </a:p>
          <a:p>
            <a:pPr marL="285750" lvl="0" indent="-285750" algn="just" rtl="1">
              <a:buFont typeface="Wingdings" panose="05000000000000000000" pitchFamily="2" charset="2"/>
              <a:buChar char="ü"/>
            </a:pPr>
            <a:r>
              <a:rPr lang="ar-SA" altLang="fa-IR" sz="1600" b="1" dirty="0">
                <a:solidFill>
                  <a:srgbClr val="545472"/>
                </a:solidFill>
                <a:ea typeface="Times New Roman" panose="02020603050405020304" pitchFamily="18" charset="0"/>
                <a:cs typeface="B Nazanin" panose="00000400000000000000" pitchFamily="2" charset="-78"/>
              </a:rPr>
              <a:t>ضعف در ایجاد</a:t>
            </a:r>
            <a:r>
              <a:rPr lang="ar-SA" altLang="fa-IR" sz="1600" b="1" dirty="0">
                <a:solidFill>
                  <a:srgbClr val="545472"/>
                </a:solidFill>
                <a:latin typeface="Calibri" panose="020F0502020204030204" pitchFamily="34" charset="0"/>
                <a:ea typeface="Times New Roman" panose="02020603050405020304" pitchFamily="18" charset="0"/>
                <a:cs typeface="B Nazanin" panose="00000400000000000000" pitchFamily="2" charset="-78"/>
              </a:rPr>
              <a:t> </a:t>
            </a:r>
            <a:r>
              <a:rPr lang="ar-SA" altLang="fa-IR" sz="1600" b="1" dirty="0">
                <a:solidFill>
                  <a:srgbClr val="545472"/>
                </a:solidFill>
                <a:ea typeface="Times New Roman" panose="02020603050405020304" pitchFamily="18" charset="0"/>
                <a:cs typeface="B Nazanin" panose="00000400000000000000" pitchFamily="2" charset="-78"/>
              </a:rPr>
              <a:t>تشکل‌های</a:t>
            </a:r>
            <a:r>
              <a:rPr lang="ar-SA" altLang="fa-IR" sz="1600" b="1" dirty="0">
                <a:solidFill>
                  <a:srgbClr val="545472"/>
                </a:solidFill>
                <a:latin typeface="Calibri" panose="020F0502020204030204" pitchFamily="34" charset="0"/>
                <a:ea typeface="Times New Roman" panose="02020603050405020304" pitchFamily="18" charset="0"/>
                <a:cs typeface="B Nazanin" panose="00000400000000000000" pitchFamily="2" charset="-78"/>
              </a:rPr>
              <a:t> </a:t>
            </a:r>
            <a:r>
              <a:rPr lang="ar-SA" altLang="fa-IR" sz="1600" b="1" dirty="0">
                <a:solidFill>
                  <a:srgbClr val="545472"/>
                </a:solidFill>
                <a:ea typeface="Times New Roman" panose="02020603050405020304" pitchFamily="18" charset="0"/>
                <a:cs typeface="B Nazanin" panose="00000400000000000000" pitchFamily="2" charset="-78"/>
              </a:rPr>
              <a:t>اجتماعی</a:t>
            </a:r>
            <a:r>
              <a:rPr lang="ar-SA" altLang="fa-IR" sz="1600" b="1" dirty="0">
                <a:solidFill>
                  <a:srgbClr val="545472"/>
                </a:solidFill>
                <a:latin typeface="Calibri" panose="020F0502020204030204" pitchFamily="34" charset="0"/>
                <a:ea typeface="Times New Roman" panose="02020603050405020304" pitchFamily="18" charset="0"/>
                <a:cs typeface="B Nazanin" panose="00000400000000000000" pitchFamily="2" charset="-78"/>
              </a:rPr>
              <a:t> </a:t>
            </a:r>
            <a:r>
              <a:rPr lang="ar-SA" altLang="fa-IR" sz="1600" b="1" dirty="0">
                <a:solidFill>
                  <a:srgbClr val="545472"/>
                </a:solidFill>
                <a:ea typeface="Times New Roman" panose="02020603050405020304" pitchFamily="18" charset="0"/>
                <a:cs typeface="B Nazanin" panose="00000400000000000000" pitchFamily="2" charset="-78"/>
              </a:rPr>
              <a:t>مربوط</a:t>
            </a:r>
            <a:r>
              <a:rPr lang="ar-SA" altLang="fa-IR" sz="1600" b="1" dirty="0">
                <a:solidFill>
                  <a:srgbClr val="545472"/>
                </a:solidFill>
                <a:latin typeface="Calibri" panose="020F0502020204030204" pitchFamily="34" charset="0"/>
                <a:ea typeface="Times New Roman" panose="02020603050405020304" pitchFamily="18" charset="0"/>
                <a:cs typeface="B Nazanin" panose="00000400000000000000" pitchFamily="2" charset="-78"/>
              </a:rPr>
              <a:t> </a:t>
            </a:r>
            <a:r>
              <a:rPr lang="ar-SA" altLang="fa-IR" sz="1600" b="1" dirty="0">
                <a:solidFill>
                  <a:srgbClr val="545472"/>
                </a:solidFill>
                <a:ea typeface="Times New Roman" panose="02020603050405020304" pitchFamily="18" charset="0"/>
                <a:cs typeface="B Nazanin" panose="00000400000000000000" pitchFamily="2" charset="-78"/>
              </a:rPr>
              <a:t>به</a:t>
            </a:r>
            <a:r>
              <a:rPr lang="ar-SA" altLang="fa-IR" sz="1600" b="1" dirty="0">
                <a:solidFill>
                  <a:srgbClr val="545472"/>
                </a:solidFill>
                <a:latin typeface="Calibri" panose="020F0502020204030204" pitchFamily="34" charset="0"/>
                <a:ea typeface="Times New Roman" panose="02020603050405020304" pitchFamily="18" charset="0"/>
                <a:cs typeface="B Nazanin" panose="00000400000000000000" pitchFamily="2" charset="-78"/>
              </a:rPr>
              <a:t> </a:t>
            </a:r>
            <a:r>
              <a:rPr lang="ar-SA" altLang="fa-IR" sz="1600" b="1" dirty="0">
                <a:solidFill>
                  <a:srgbClr val="545472"/>
                </a:solidFill>
                <a:ea typeface="Times New Roman" panose="02020603050405020304" pitchFamily="18" charset="0"/>
                <a:cs typeface="B Nazanin" panose="00000400000000000000" pitchFamily="2" charset="-78"/>
              </a:rPr>
              <a:t>زنان.</a:t>
            </a:r>
            <a:endParaRPr lang="en-US" altLang="fa-IR" sz="1600" b="1" dirty="0">
              <a:solidFill>
                <a:srgbClr val="545472"/>
              </a:solidFill>
              <a:cs typeface="B Nazanin" panose="00000400000000000000" pitchFamily="2" charset="-78"/>
            </a:endParaRPr>
          </a:p>
          <a:p>
            <a:pPr marL="285750" lvl="0" indent="-285750" algn="just" rtl="1">
              <a:buFont typeface="Wingdings" panose="05000000000000000000" pitchFamily="2" charset="2"/>
              <a:buChar char="ü"/>
            </a:pPr>
            <a:r>
              <a:rPr lang="ar-SA" altLang="fa-IR" sz="1600" b="1" dirty="0">
                <a:solidFill>
                  <a:srgbClr val="545472"/>
                </a:solidFill>
                <a:latin typeface="irsans"/>
                <a:ea typeface="Times New Roman" panose="02020603050405020304" pitchFamily="18" charset="0"/>
                <a:cs typeface="B Nazanin" panose="00000400000000000000" pitchFamily="2" charset="-78"/>
              </a:rPr>
              <a:t>ضعف در استفاده از نیروهای متخصص انسانی و آموزش دیده</a:t>
            </a:r>
            <a:r>
              <a:rPr lang="ar-SA" altLang="fa-IR" b="1" dirty="0">
                <a:solidFill>
                  <a:srgbClr val="545472"/>
                </a:solidFill>
                <a:latin typeface="irsans"/>
                <a:ea typeface="Times New Roman" panose="02020603050405020304" pitchFamily="18" charset="0"/>
                <a:cs typeface="B Nazanin" panose="00000400000000000000" pitchFamily="2" charset="-78"/>
              </a:rPr>
              <a:t>؛</a:t>
            </a:r>
            <a:endParaRPr lang="en-US" altLang="fa-IR" b="1" dirty="0">
              <a:solidFill>
                <a:srgbClr val="545472"/>
              </a:solidFill>
              <a:cs typeface="B Nazanin" panose="00000400000000000000" pitchFamily="2" charset="-78"/>
            </a:endParaRPr>
          </a:p>
        </p:txBody>
      </p:sp>
      <p:sp>
        <p:nvSpPr>
          <p:cNvPr id="11" name="Rectangle 10"/>
          <p:cNvSpPr/>
          <p:nvPr/>
        </p:nvSpPr>
        <p:spPr>
          <a:xfrm>
            <a:off x="6758486" y="2765491"/>
            <a:ext cx="196560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زیست محیطی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2" name="Rectangle 4"/>
          <p:cNvSpPr>
            <a:spLocks noChangeArrowheads="1"/>
          </p:cNvSpPr>
          <p:nvPr/>
        </p:nvSpPr>
        <p:spPr bwMode="auto">
          <a:xfrm>
            <a:off x="379883" y="3288711"/>
            <a:ext cx="8344206" cy="2554545"/>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دشت کم عرض و دسترسی محدود به خاک (60 درصد بخش چورزق کوه، 31 درصد تپه و تنها 9 درصد بقیه شامل فلات‌ها و تراس‌های فوقانی و دشت‌های دامنه‌ای است</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t>
            </a:r>
            <a:r>
              <a:rPr kumimoji="0" lang="ar-SA" altLang="fa-IR" sz="1600" b="1" i="0"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a:t>
            </a:r>
            <a:r>
              <a:rPr kumimoji="0" lang="ar-SA" altLang="fa-IR" sz="1600" b="1" i="0" u="sng"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kumimoji="0" lang="fa-IR" altLang="fa-IR" sz="1600" b="1" i="0" u="sng"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justLow" rtl="1">
              <a:buFont typeface="Wingdings" panose="05000000000000000000" pitchFamily="2" charset="2"/>
              <a:buChar char="ü"/>
            </a:pPr>
            <a:r>
              <a:rPr lang="ar-SA" altLang="fa-IR" sz="1600" b="1" dirty="0">
                <a:latin typeface="Times New Roman" panose="02020603050405020304" pitchFamily="18" charset="0"/>
                <a:ea typeface="Times New Roman" panose="02020603050405020304" pitchFamily="18" charset="0"/>
                <a:cs typeface="B Nazanin" panose="00000400000000000000" pitchFamily="2" charset="-78"/>
              </a:rPr>
              <a:t>سیل خیز بودن بخش به‌خصوص در حاشیه رودخانه قزل اوزن و رودخانه</a:t>
            </a:r>
            <a:r>
              <a:rPr lang="en-US" altLang="fa-IR" sz="1600" b="1" dirty="0">
                <a:latin typeface="Times New Roman" panose="02020603050405020304" pitchFamily="18" charset="0"/>
                <a:ea typeface="Times New Roman" panose="02020603050405020304" pitchFamily="18" charset="0"/>
                <a:cs typeface="B Nazanin" panose="00000400000000000000" pitchFamily="2" charset="-78"/>
              </a:rPr>
              <a:t>‎</a:t>
            </a:r>
            <a:r>
              <a:rPr lang="ar-SA" altLang="fa-IR" sz="1600" b="1" dirty="0">
                <a:latin typeface="Times New Roman" panose="02020603050405020304" pitchFamily="18" charset="0"/>
                <a:ea typeface="Times New Roman" panose="02020603050405020304" pitchFamily="18" charset="0"/>
                <a:cs typeface="B Nazanin" panose="00000400000000000000" pitchFamily="2" charset="-78"/>
              </a:rPr>
              <a:t>های فرعی </a:t>
            </a:r>
            <a:r>
              <a:rPr lang="ar-SA" altLang="fa-IR" sz="1600" b="1" dirty="0" smtClean="0">
                <a:solidFill>
                  <a:srgbClr val="008080"/>
                </a:solidFill>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u="none"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دفع فاضلابهای خانگی روستاها در چاه‌های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جذبی</a:t>
            </a:r>
            <a:r>
              <a:rPr kumimoji="0" lang="ar-SA" altLang="fa-IR" sz="1600" b="1" i="0"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B Nazanin" panose="00000400000000000000" pitchFamily="2" charset="-78"/>
              </a:rPr>
              <a:t>افزایش هزینه احداث و نگهداری جاده‌ها به دلیل کوهستانی بودن منطقه و مسیرهای منتهی به آن</a:t>
            </a:r>
            <a:endParaRPr kumimoji="0" lang="en-US" altLang="fa-IR" sz="1600" b="1" i="0" u="none" strike="noStrike" cap="none" normalizeH="0" baseline="0" dirty="0" smtClean="0">
              <a:ln>
                <a:noFill/>
              </a:ln>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ورود</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فاضلاب</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انساني</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به</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رودخانة</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قزل اوزن</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آلودگي</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شديد</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رودخانه و بد</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منظره</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شدن</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و</a:t>
            </a:r>
            <a:r>
              <a:rPr kumimoji="0" lang="ar-SA" altLang="fa-IR" sz="1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آلودگي‌هاي</a:t>
            </a:r>
            <a:r>
              <a:rPr kumimoji="0" lang="ar-SA" altLang="fa-I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زيست محيطي در منطقه؛</a:t>
            </a:r>
            <a:endParaRPr kumimoji="0" lang="en-US" altLang="fa-IR" sz="1600" b="1" i="0" u="none"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عدم جداسازی فضاهای نگهداری دام و ماکیان از فضای سکونت انسانی در واحدهای مسکونی؛</a:t>
            </a:r>
            <a:endParaRPr kumimoji="0" lang="en-US" altLang="fa-IR" sz="1600" b="1" i="0" u="none"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رها سازی فاضلاب خانگی و عدم جمع آوری مناسب زباله در سطح روستاها؛</a:t>
            </a:r>
            <a:endParaRPr kumimoji="0" lang="en-US" altLang="fa-IR" sz="1600" b="1" i="0" u="none"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irsans"/>
                <a:ea typeface="Times New Roman" panose="02020603050405020304" pitchFamily="18" charset="0"/>
                <a:cs typeface="B Nazanin" panose="00000400000000000000" pitchFamily="2" charset="-78"/>
              </a:rPr>
              <a:t>بهره برداری از آب شرب برای آبیاری باغچه ها؛</a:t>
            </a:r>
          </a:p>
        </p:txBody>
      </p:sp>
    </p:spTree>
    <p:extLst>
      <p:ext uri="{BB962C8B-B14F-4D97-AF65-F5344CB8AC3E}">
        <p14:creationId xmlns:p14="http://schemas.microsoft.com/office/powerpoint/2010/main" val="2132035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6790813" y="901926"/>
            <a:ext cx="2032929"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کالبدی-فضایی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5971679" y="175334"/>
            <a:ext cx="285206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محدودیت‌ها و تنگناها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1"/>
          <p:cNvSpPr>
            <a:spLocks noChangeArrowheads="1"/>
          </p:cNvSpPr>
          <p:nvPr/>
        </p:nvSpPr>
        <p:spPr bwMode="auto">
          <a:xfrm>
            <a:off x="685798" y="1378980"/>
            <a:ext cx="8000999" cy="584775"/>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مشکل در اتصال به استان‌های اردبیل از طریق خلخال</a:t>
            </a:r>
            <a:r>
              <a:rPr kumimoji="0" lang="ar-SA" altLang="fa-IR" sz="1600" b="1" i="0" u="sng"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u="none" strike="noStrike" cap="none" normalizeH="0" baseline="0" dirty="0" smtClean="0">
              <a:ln>
                <a:noFill/>
              </a:ln>
              <a:solidFill>
                <a:schemeClr val="tx1"/>
              </a:solidFill>
              <a:effectLst/>
            </a:endParaRPr>
          </a:p>
          <a:p>
            <a:pPr marL="342900" marR="0" lvl="0" indent="-34290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مشکل در اتصال به استان گیلان (از طریق ماسوله و از طریق منجیل).</a:t>
            </a:r>
            <a:endParaRPr kumimoji="0" lang="ar-SA" altLang="fa-IR" sz="1600" b="1" i="0" u="none" strike="noStrike" cap="none" normalizeH="0" baseline="0" dirty="0" smtClean="0">
              <a:ln>
                <a:noFill/>
              </a:ln>
              <a:solidFill>
                <a:schemeClr val="tx1"/>
              </a:solidFill>
              <a:effectLst/>
              <a:cs typeface="Arial" panose="020B0604020202020204" pitchFamily="34" charset="0"/>
            </a:endParaRPr>
          </a:p>
        </p:txBody>
      </p:sp>
      <p:sp>
        <p:nvSpPr>
          <p:cNvPr id="8" name="Rectangle 7"/>
          <p:cNvSpPr/>
          <p:nvPr/>
        </p:nvSpPr>
        <p:spPr>
          <a:xfrm>
            <a:off x="7238965" y="2120961"/>
            <a:ext cx="1447832"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گردشگری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2"/>
          <p:cNvSpPr>
            <a:spLocks noChangeArrowheads="1"/>
          </p:cNvSpPr>
          <p:nvPr/>
        </p:nvSpPr>
        <p:spPr bwMode="auto">
          <a:xfrm>
            <a:off x="645459" y="2775479"/>
            <a:ext cx="8041338" cy="2105803"/>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کافی نبودن سرمایه‌گذار‌های لازم برای بهره‌گیری مطلوب از جاذبه‌های گردشگری؛</a:t>
            </a:r>
            <a:r>
              <a:rPr kumimoji="0" lang="ar-SA" altLang="fa-IR" sz="1600" b="1" i="0"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کمبود امکانات رفاهی و تفریحی و خدمات ورزشی در محدودهای بخش؛</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کمبود امکانات خدماتی بین راهی در مسیر روستاهای هدف گردشگری ولیدر، شیت و گوهر؛</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fa-IR" sz="1600" b="1" i="0"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کمبود امکانات خدماتی شامل اصلاح معبر، تابلو معرفی و اجرای طرح‌های گردشگری و بافت با ارزش روستایی در بخش</a:t>
            </a:r>
            <a:r>
              <a:rPr kumimoji="0" lang="ar-SA" altLang="fa-IR" sz="1600" b="1" i="0" strike="noStrike" cap="none" normalizeH="0" baseline="0" dirty="0" smtClean="0">
                <a:ln>
                  <a:noFill/>
                </a:ln>
                <a:solidFill>
                  <a:srgbClr val="00808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کمبود</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بازارچه‌ها</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یا</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فروشگاه‌های</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محصولات</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صنایع</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دستی</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و</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هنرهای</a:t>
            </a:r>
            <a:r>
              <a:rPr kumimoji="0" lang="ar-SA" altLang="fa-IR" sz="1600" b="1" i="0"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kumimoji="0" lang="ar-SA" altLang="fa-IR" sz="1600" b="1"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سنتی(فرش بافی،جوراب بافی،جاجیم بافی و ...)؛</a:t>
            </a:r>
            <a:endParaRPr kumimoji="0" lang="en-US" altLang="fa-IR" sz="1600" b="1" i="0" strike="noStrike" cap="none" normalizeH="0" baseline="0" dirty="0" smtClean="0">
              <a:ln>
                <a:noFill/>
              </a:ln>
              <a:solidFill>
                <a:schemeClr val="tx1"/>
              </a:solidFill>
              <a:effectLst/>
            </a:endParaRPr>
          </a:p>
          <a:p>
            <a:pPr marL="285750" marR="0" lvl="0" indent="-285750" algn="justLow" defTabSz="914400" rtl="1"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fa-IR" altLang="fa-IR" sz="1600" b="1" i="0" strike="noStrike" cap="none" normalizeH="0" baseline="0" dirty="0" smtClean="0">
                <a:ln>
                  <a:noFill/>
                </a:ln>
                <a:solidFill>
                  <a:schemeClr val="tx1"/>
                </a:solidFill>
                <a:effectLst/>
                <a:latin typeface="irsans"/>
                <a:ea typeface="Times New Roman" panose="02020603050405020304" pitchFamily="18" charset="0"/>
                <a:cs typeface="B Nazanin" panose="00000400000000000000" pitchFamily="2" charset="-78"/>
              </a:rPr>
              <a:t>ضعف توجه به آمیزه های بومی و فرهنگی و فراموشی آداب و رسوم و لباس محلی در بین جوانان؛</a:t>
            </a:r>
            <a:endParaRPr kumimoji="0" lang="fa-IR" altLang="fa-IR" sz="1600" b="1" i="0"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384889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4814247" y="202179"/>
            <a:ext cx="4083169"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ساختار و سازمان فضایی موجود </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descr="C:\Users\Yarmohammadi\Desktop\Zanjan_province.jpg"/>
          <p:cNvPicPr/>
          <p:nvPr/>
        </p:nvPicPr>
        <p:blipFill rotWithShape="1">
          <a:blip r:embed="rId2" cstate="print">
            <a:extLst>
              <a:ext uri="{28A0092B-C50C-407E-A947-70E740481C1C}">
                <a14:useLocalDpi xmlns:a14="http://schemas.microsoft.com/office/drawing/2010/main" val="0"/>
              </a:ext>
            </a:extLst>
          </a:blip>
          <a:srcRect l="1669" t="1894"/>
          <a:stretch/>
        </p:blipFill>
        <p:spPr bwMode="auto">
          <a:xfrm>
            <a:off x="726141" y="725399"/>
            <a:ext cx="7826188" cy="5371394"/>
          </a:xfrm>
          <a:prstGeom prst="rect">
            <a:avLst/>
          </a:prstGeom>
          <a:noFill/>
          <a:ln>
            <a:noFill/>
          </a:ln>
        </p:spPr>
      </p:pic>
    </p:spTree>
    <p:extLst>
      <p:ext uri="{BB962C8B-B14F-4D97-AF65-F5344CB8AC3E}">
        <p14:creationId xmlns:p14="http://schemas.microsoft.com/office/powerpoint/2010/main" val="301901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295582" y="167045"/>
            <a:ext cx="3589444"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سازمان فضایی بخش </a:t>
            </a:r>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چورزق</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descr="C:\Users\Yarmohammadi\Desktop\mojood.jpg"/>
          <p:cNvPicPr/>
          <p:nvPr/>
        </p:nvPicPr>
        <p:blipFill rotWithShape="1">
          <a:blip r:embed="rId2" cstate="print">
            <a:extLst>
              <a:ext uri="{28A0092B-C50C-407E-A947-70E740481C1C}">
                <a14:useLocalDpi xmlns:a14="http://schemas.microsoft.com/office/drawing/2010/main" val="0"/>
              </a:ext>
            </a:extLst>
          </a:blip>
          <a:srcRect l="1435" t="1894"/>
          <a:stretch/>
        </p:blipFill>
        <p:spPr bwMode="auto">
          <a:xfrm>
            <a:off x="672353" y="858541"/>
            <a:ext cx="7826188" cy="5238252"/>
          </a:xfrm>
          <a:prstGeom prst="rect">
            <a:avLst/>
          </a:prstGeom>
          <a:noFill/>
          <a:ln>
            <a:noFill/>
          </a:ln>
        </p:spPr>
      </p:pic>
    </p:spTree>
    <p:extLst>
      <p:ext uri="{BB962C8B-B14F-4D97-AF65-F5344CB8AC3E}">
        <p14:creationId xmlns:p14="http://schemas.microsoft.com/office/powerpoint/2010/main" val="355924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4365979" y="203745"/>
            <a:ext cx="4463081"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تصویر کلان توسعه روستاهای بخش</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7305886" y="920854"/>
            <a:ext cx="1523174"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اهداف کلی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605117" y="1444074"/>
            <a:ext cx="8089472" cy="2200089"/>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ایجاد زمینه جهت پایداری منابع طبیعی با توجه به ظرفیت بخش؛</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ارتقای جایگاه گردشگری پایدار در بخش؛</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توسعه بخش کشاورزی؛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برند سازی محصولات کشاورزی متناسب با میزان تولید و تعریف احصا شده در مباحث پیشران؛</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ارتقاء جایگاه اقتصادی محصولات عمده بخش با تکمیل زنجیرة ارزش محصولات عمده کشاورزی؛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توانمندسازی همه ‌جانبه اجتماعات روستایی در جهت توسعه و گسترش مشارکت همه جانبه مردم و نهادهای محلی؛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اصلاح سازمان فضایی بخش در حوزه های همگن و ...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667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Content Placeholder 2"/>
          <p:cNvSpPr txBox="1">
            <a:spLocks/>
          </p:cNvSpPr>
          <p:nvPr/>
        </p:nvSpPr>
        <p:spPr>
          <a:xfrm>
            <a:off x="5184054" y="906463"/>
            <a:ext cx="3810722" cy="4841194"/>
          </a:xfrm>
          <a:prstGeom prst="rect">
            <a:avLst/>
          </a:prstGeom>
          <a:ln w="12700" cap="flat" cmpd="sng" algn="ctr">
            <a:solidFill>
              <a:schemeClr val="tx2">
                <a:lumMod val="50000"/>
              </a:schemeClr>
            </a:solidFill>
            <a:prstDash val="solid"/>
            <a:miter lim="800000"/>
          </a:ln>
        </p:spPr>
        <p:style>
          <a:lnRef idx="2">
            <a:schemeClr val="dk1"/>
          </a:lnRef>
          <a:fillRef idx="1">
            <a:schemeClr val="lt1"/>
          </a:fillRef>
          <a:effectRef idx="0">
            <a:schemeClr val="dk1"/>
          </a:effectRef>
          <a:fontRef idx="minor">
            <a:schemeClr val="dk1"/>
          </a:fontRef>
        </p:style>
        <p:txBody>
          <a:bodyPr>
            <a:noAutofit/>
          </a:bodyPr>
          <a:lstStyle>
            <a:lvl1pPr marL="342900" indent="-342900" algn="l" rtl="0" eaLnBrk="1" fontAlgn="base" hangingPunct="1">
              <a:spcBef>
                <a:spcPct val="20000"/>
              </a:spcBef>
              <a:spcAft>
                <a:spcPct val="0"/>
              </a:spcAft>
              <a:buSzPct val="90000"/>
              <a:buBlip>
                <a:blip r:embed="rId2"/>
              </a:buBlip>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SzPct val="80000"/>
              <a:buBlip>
                <a:blip r:embed="rId3"/>
              </a:buBlip>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SzPct val="70000"/>
              <a:buBlip>
                <a:blip r:embed="rId4"/>
              </a:buBlip>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SzPct val="70000"/>
              <a:buBlip>
                <a:blip r:embed="rId5"/>
              </a:buBlip>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SzPct val="70000"/>
              <a:buBlip>
                <a:blip r:embed="rId6"/>
              </a:buBlip>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rtl="1">
              <a:buClr>
                <a:schemeClr val="accent6">
                  <a:lumMod val="75000"/>
                </a:schemeClr>
              </a:buClr>
              <a:buFont typeface="Wingdings" panose="05000000000000000000" pitchFamily="2" charset="2"/>
              <a:buChar char="q"/>
              <a:defRPr/>
            </a:pPr>
            <a:r>
              <a:rPr lang="fa-IR" sz="2000" smtClean="0">
                <a:cs typeface="B Nazanin" panose="00000400000000000000" pitchFamily="2" charset="-78"/>
              </a:rPr>
              <a:t>برنامه توسعه اقتصادی، اشتغالزایی و طرح توسعه پایدار منظومه‌های روستایی، طرحی است که به منظور ایجاد اشتغال، توسعة یکپارچه، هماهنگ، فراگیر و پایدار سکونتگاههای روستایی از طریق انتظام فضایی منظومه در قالب شبکه های محلی و ناحیه ای و با تاکید بر روابط و پیوندهای روستایی-شهری تدوین شده است. </a:t>
            </a:r>
          </a:p>
          <a:p>
            <a:pPr algn="just" rtl="1">
              <a:buClr>
                <a:schemeClr val="accent6">
                  <a:lumMod val="75000"/>
                </a:schemeClr>
              </a:buClr>
              <a:buFont typeface="Wingdings" panose="05000000000000000000" pitchFamily="2" charset="2"/>
              <a:buChar char="q"/>
              <a:defRPr/>
            </a:pPr>
            <a:r>
              <a:rPr lang="fa-IR" sz="2000" smtClean="0">
                <a:cs typeface="B Nazanin" panose="00000400000000000000" pitchFamily="2" charset="-78"/>
              </a:rPr>
              <a:t>محتوای این طرح بر ترغیب حکمروایی محلی از طریق مشارکت مردمی و تقویت فعالیتها، روابط و مناسبات کارآمد اجتماعی-اقتصادی واحدهای سکونتگاهی منظومه، هم به لحاظ درونی و بین سکونتگاهی و هم از نظر برونی و بین منظومه ای تاکید می‌ورزد.</a:t>
            </a:r>
            <a:endParaRPr lang="en-US" sz="1200" dirty="0"/>
          </a:p>
        </p:txBody>
      </p:sp>
      <p:sp>
        <p:nvSpPr>
          <p:cNvPr id="5" name="Rectangle 4"/>
          <p:cNvSpPr/>
          <p:nvPr/>
        </p:nvSpPr>
        <p:spPr>
          <a:xfrm>
            <a:off x="311307" y="907139"/>
            <a:ext cx="4872746" cy="762388"/>
          </a:xfrm>
          <a:prstGeom prst="rect">
            <a:avLst/>
          </a:prstGeom>
        </p:spPr>
        <p:txBody>
          <a:bodyPr>
            <a:spAutoFit/>
          </a:bodyPr>
          <a:lstStyle/>
          <a:p>
            <a:pPr algn="ctr" rtl="1">
              <a:defRPr/>
            </a:pPr>
            <a:r>
              <a:rPr lang="fa-IR" sz="2177" b="1" dirty="0">
                <a:ln w="1905"/>
                <a:solidFill>
                  <a:srgbClr val="95651F"/>
                </a:solidFill>
                <a:effectLst>
                  <a:innerShdw blurRad="69850" dist="43180" dir="5400000">
                    <a:srgbClr val="000000">
                      <a:alpha val="65000"/>
                    </a:srgbClr>
                  </a:innerShdw>
                </a:effectLst>
                <a:cs typeface="B Titr" panose="00000700000000000000" pitchFamily="2" charset="-78"/>
              </a:rPr>
              <a:t>برنامه توسعه اقتصادی، اشتغالزایی و توسعه پایدار منظومه روستایی</a:t>
            </a:r>
            <a:endParaRPr lang="en-US" sz="2177" b="1" dirty="0">
              <a:ln w="1905"/>
              <a:solidFill>
                <a:srgbClr val="95651F"/>
              </a:solidFill>
              <a:effectLst>
                <a:innerShdw blurRad="69850" dist="43180" dir="5400000">
                  <a:srgbClr val="000000">
                    <a:alpha val="65000"/>
                  </a:srgbClr>
                </a:innerShdw>
              </a:effectLst>
              <a:cs typeface="B Titr" panose="00000700000000000000" pitchFamily="2" charset="-78"/>
            </a:endParaRPr>
          </a:p>
        </p:txBody>
      </p:sp>
      <p:pic>
        <p:nvPicPr>
          <p:cNvPr id="6" name="Picture 3"/>
          <p:cNvPicPr>
            <a:picLocks noChangeAspect="1"/>
          </p:cNvPicPr>
          <p:nvPr/>
        </p:nvPicPr>
        <p:blipFill>
          <a:blip r:embed="rId7">
            <a:extLst>
              <a:ext uri="{28A0092B-C50C-407E-A947-70E740481C1C}">
                <a14:useLocalDpi xmlns:a14="http://schemas.microsoft.com/office/drawing/2010/main" val="0"/>
              </a:ext>
            </a:extLst>
          </a:blip>
          <a:srcRect l="6647" t="10695" r="6844" b="17297"/>
          <a:stretch>
            <a:fillRect/>
          </a:stretch>
        </p:blipFill>
        <p:spPr bwMode="auto">
          <a:xfrm>
            <a:off x="163230" y="1817007"/>
            <a:ext cx="484419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841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7097245" y="202459"/>
            <a:ext cx="1574470"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اهداف کمی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672354" y="1001887"/>
            <a:ext cx="7690224" cy="3293209"/>
          </a:xfrm>
          <a:prstGeom prst="rect">
            <a:avLst/>
          </a:prstGeom>
          <a:solidFill>
            <a:schemeClr val="bg1"/>
          </a:solidFill>
          <a:ln>
            <a:solidFill>
              <a:srgbClr val="FF0000"/>
            </a:solidFill>
          </a:ln>
        </p:spPr>
        <p:txBody>
          <a:bodyPr wrap="square">
            <a:spAutoFit/>
          </a:bodyPr>
          <a:lstStyle/>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حفاظت از تنوع زیستی بخش چورزق شهرستان طارم؛</a:t>
            </a:r>
            <a:endParaRPr lang="en-US" altLang="fa-IR" sz="1600" b="1" dirty="0"/>
          </a:p>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استفاده از سیستم‌های نوین آبیاری جهت ارتقای بهره‌وری بخصوص در باغات زیتون و...؛</a:t>
            </a:r>
            <a:endParaRPr lang="en-US" altLang="fa-IR" sz="1600" b="1" dirty="0"/>
          </a:p>
          <a:p>
            <a:pPr marL="171450" lvl="0" indent="-171450" algn="just" rtl="1">
              <a:buFont typeface="Wingdings" panose="05000000000000000000" pitchFamily="2" charset="2"/>
              <a:buChar char="ü"/>
            </a:pPr>
            <a:r>
              <a:rPr lang="en-US" altLang="fa-IR" sz="1600" b="1" dirty="0">
                <a:ea typeface="Times New Roman" panose="02020603050405020304" pitchFamily="18" charset="0"/>
                <a:cs typeface="B Nazanin" panose="00000400000000000000" pitchFamily="2" charset="-78"/>
              </a:rPr>
              <a:t> </a:t>
            </a:r>
            <a:r>
              <a:rPr lang="ar-SA" altLang="fa-IR" sz="1600" b="1" dirty="0">
                <a:ea typeface="Times New Roman" panose="02020603050405020304" pitchFamily="18" charset="0"/>
                <a:cs typeface="B Nazanin" panose="00000400000000000000" pitchFamily="2" charset="-78"/>
              </a:rPr>
              <a:t>طراحی پروژه‌های گردشگری و ایجاد جریان‌های جدید منطقه‌ای و فرامنطقه‌ای؛</a:t>
            </a:r>
            <a:endParaRPr lang="en-US" altLang="fa-IR" sz="1600" b="1" dirty="0"/>
          </a:p>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گسترش صنایع با رویکرد صنایع تبدیلی و تکمیلی در جهت تکمیل نواقص زنجیره ارزش؛</a:t>
            </a:r>
            <a:endParaRPr lang="en-US" altLang="fa-IR" sz="1600" b="1" dirty="0"/>
          </a:p>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تأسیس شرکت‌های تولیدی، توزیعی (خانه طارم) جهت شناساندن محصولات پیش بینی شده پیشران؛</a:t>
            </a:r>
            <a:endParaRPr lang="en-US" altLang="fa-IR" sz="1600" b="1" dirty="0"/>
          </a:p>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 افزایش منابع درآمدی پایدار روستاییان با تکیه بر ظرفیت منابع بخش جهت ارتقای سطح زندگی اقشار آسیب­پذیر روستایی؛</a:t>
            </a:r>
            <a:endParaRPr lang="en-US" altLang="fa-IR" sz="1600" b="1" dirty="0"/>
          </a:p>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تعریف پروژه‌های مشارکت محور جهت ایجاد انگیزه و تشویق روستاییان برای تکمیل زنجیره‌های ارزش؛</a:t>
            </a:r>
            <a:endParaRPr lang="en-US" altLang="fa-IR" sz="1600" b="1" dirty="0"/>
          </a:p>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 ایجاد زمینه جهت افزایش نقش پذیری سکونتگاه‌ها در سازمان فضایی بخش چورزق؛</a:t>
            </a:r>
            <a:endParaRPr lang="en-US" altLang="fa-IR" sz="1600" b="1" dirty="0"/>
          </a:p>
          <a:p>
            <a:pPr marL="171450" lvl="0" indent="-171450" algn="just" rtl="1">
              <a:buFont typeface="Wingdings" panose="05000000000000000000" pitchFamily="2" charset="2"/>
              <a:buChar char="ü"/>
            </a:pPr>
            <a:r>
              <a:rPr lang="ar-SA" altLang="fa-IR" sz="1600" b="1" dirty="0">
                <a:ea typeface="Times New Roman" panose="02020603050405020304" pitchFamily="18" charset="0"/>
                <a:cs typeface="B Nazanin" panose="00000400000000000000" pitchFamily="2" charset="-78"/>
              </a:rPr>
              <a:t>  انتظام فضایی و ساماندهی روابط و جریان‌های حاکم در بخش هماهنگ با بخش‌های مجاور</a:t>
            </a:r>
            <a:r>
              <a:rPr lang="ar-SA" altLang="fa-IR" sz="1600" b="1" dirty="0" smtClean="0">
                <a:ea typeface="Times New Roman" panose="02020603050405020304" pitchFamily="18" charset="0"/>
                <a:cs typeface="B Nazanin" panose="00000400000000000000" pitchFamily="2" charset="-78"/>
              </a:rPr>
              <a:t>،</a:t>
            </a:r>
            <a:r>
              <a:rPr lang="en-US" altLang="fa-IR" sz="1600" b="1" dirty="0">
                <a:latin typeface="Arial" panose="020B0604020202020204" pitchFamily="34" charset="0"/>
                <a:ea typeface="Calibri" panose="020F0502020204030204" pitchFamily="34" charset="0"/>
                <a:cs typeface="Arial" panose="020B0604020202020204" pitchFamily="34" charset="0"/>
              </a:rPr>
              <a:t/>
            </a:r>
            <a:br>
              <a:rPr lang="en-US" altLang="fa-IR" sz="1600" b="1" dirty="0">
                <a:latin typeface="Arial" panose="020B0604020202020204" pitchFamily="34" charset="0"/>
                <a:ea typeface="Calibri" panose="020F0502020204030204" pitchFamily="34" charset="0"/>
                <a:cs typeface="Arial" panose="020B0604020202020204" pitchFamily="34" charset="0"/>
              </a:rPr>
            </a:br>
            <a:endParaRPr lang="en-US" altLang="fa-IR" sz="1600" b="1" dirty="0"/>
          </a:p>
          <a:p>
            <a:pPr lvl="0" algn="just" rtl="1"/>
            <a:endParaRPr lang="en-US" altLang="fa-I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292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6444344" y="1369368"/>
            <a:ext cx="2437902" cy="1384995"/>
          </a:xfrm>
          <a:prstGeom prst="rect">
            <a:avLst/>
          </a:prstGeom>
        </p:spPr>
        <p:txBody>
          <a:bodyPr wrap="square">
            <a:spAutoFit/>
          </a:bodyPr>
          <a:lstStyle/>
          <a:p>
            <a:pPr algn="just"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اهداف کمی بخش بر حسب سرفصل‌های کلی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215153" y="65371"/>
            <a:ext cx="6037729" cy="6189940"/>
          </a:xfrm>
          <a:prstGeom prst="rect">
            <a:avLst/>
          </a:prstGeom>
        </p:spPr>
      </p:pic>
    </p:spTree>
    <p:extLst>
      <p:ext uri="{BB962C8B-B14F-4D97-AF65-F5344CB8AC3E}">
        <p14:creationId xmlns:p14="http://schemas.microsoft.com/office/powerpoint/2010/main" val="4227442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495300" y="121769"/>
            <a:ext cx="8137072" cy="553357"/>
          </a:xfrm>
          <a:prstGeom prst="rect">
            <a:avLst/>
          </a:prstGeom>
        </p:spPr>
        <p:txBody>
          <a:bodyPr wrap="square">
            <a:spAutoFit/>
          </a:bodyPr>
          <a:lstStyle/>
          <a:p>
            <a:pPr marL="0" marR="0" algn="justLow" rtl="1">
              <a:lnSpc>
                <a:spcPct val="107000"/>
              </a:lnSpc>
              <a:spcBef>
                <a:spcPts val="0"/>
              </a:spcBef>
              <a:spcAft>
                <a:spcPts val="0"/>
              </a:spcAft>
            </a:pPr>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مهمترین پیش نیازها برای دستیابی به توسعة پایدار </a:t>
            </a:r>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روستایی</a:t>
            </a:r>
            <a:endParaRPr lang="en-US"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376518" y="920320"/>
            <a:ext cx="8417859" cy="4044377"/>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بهره برداری پایدار از منابع طبیعی با توجه به ظرفیت بخش؛</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ارتقای جایگاه اقتصادی بخش با تکمیل زنجیرة ارزش محصولات عمده کشاورزی؛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توسعه صنعت گردشگری پایدار بخش چورزق؛</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انتظام بخشیدن به فعالیت زراعت و باغداری در محیط روستا؛</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تقویت کردن و تنوع بخشیدن به اشتغال غیر کشاورزی در محیط روستا از جمله صنایع دستی و گلیم بافی؛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 توسعه تعاونی‌های زراعی در روستاهای بخش؛</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تأمین اعتبارات لازم برای ایجاد تسهیلات و احداث زیرساخت‌های گردشگری به خصوص در روستاهای هدف گردشگری؛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تقویت کردن و تنوع بخشیدن به اشتغال غیر کشاورزی در محیط روستا از جمله صنایع دستی (فرش بافی،گلیم بافی و...)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بالابردن سطح آگاهی، نوآوری در کاربرد نهاد‌های تولید و خدمات پشتیبان تولید؛</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کاهش مهاجرت‌های روستاییان از طریق اشتغالزایی متناسب با قابلیت‌های روستایی؛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تأمین اعتبارات لازم برای ایجاد تسهیلات و احداث زیرساخت‌های گردشگری به خصوص در روستاهای هدف گردشگری؛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توانمندسازی همه ‌جانبه اجتماعات روستایی و مشارکت مردم در توسعه بخش؛</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4334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7783783" y="132885"/>
            <a:ext cx="125226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راهبردها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6952944" y="1531094"/>
            <a:ext cx="123623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7069844" y="4203872"/>
            <a:ext cx="124906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اجتماعی</a:t>
            </a:r>
            <a:endParaRPr lang="fa-IR" sz="2800" dirty="0"/>
          </a:p>
        </p:txBody>
      </p:sp>
      <p:sp>
        <p:nvSpPr>
          <p:cNvPr id="10" name="Right Brace 9"/>
          <p:cNvSpPr/>
          <p:nvPr/>
        </p:nvSpPr>
        <p:spPr bwMode="auto">
          <a:xfrm>
            <a:off x="6447756" y="577026"/>
            <a:ext cx="354263" cy="2635316"/>
          </a:xfrm>
          <a:prstGeom prst="rightBrace">
            <a:avLst>
              <a:gd name="adj1" fmla="val 96829"/>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1" name="Right Brace 10"/>
          <p:cNvSpPr/>
          <p:nvPr/>
        </p:nvSpPr>
        <p:spPr bwMode="auto">
          <a:xfrm>
            <a:off x="6447756" y="3526971"/>
            <a:ext cx="483987" cy="2011680"/>
          </a:xfrm>
          <a:prstGeom prst="rightBrace">
            <a:avLst>
              <a:gd name="adj1" fmla="val 62313"/>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5" name="Rectangle 4"/>
          <p:cNvSpPr/>
          <p:nvPr/>
        </p:nvSpPr>
        <p:spPr>
          <a:xfrm>
            <a:off x="613954" y="577026"/>
            <a:ext cx="5695701" cy="2627964"/>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افزایش تولید محصولات باغی و زراعی؛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بهبود روش‌های تولید به منظور توسعه کمی‌ و کیفی محصولات کشاورزی؛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توسعة فعالیت‌های پرورش زنبور عسل؛ </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توسعة صنایع و کارگاه‌های تبدیلی بخش کشاورزی؛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اشتغال پایدار روستاییان با تکیه بر بخش کشاورزی بخش چورزق؛</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فروش مستقیم و برندسازی محصولات بخش در دورن و برون بخش؛</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توسعه صنایع تبدیلی و تکمیلی در زمینه کشاورزی؛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افزایش نرخ اشتغال کشاورزی؛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افزایش تولید محصولات ارگانیک؛</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اشتغال پایدار روستاییان با تکیه بر بخش کشاورزی؛ </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بهره‌گیری</a:t>
            </a:r>
            <a:r>
              <a:rPr lang="ar-SA" sz="1400" b="1" dirty="0">
                <a:latin typeface="Calibri" panose="020F0502020204030204" pitchFamily="34" charset="0"/>
                <a:ea typeface="Times New Roman" panose="02020603050405020304" pitchFamily="18" charset="0"/>
                <a:cs typeface="Times New Roman" panose="02020603050405020304" pitchFamily="18" charset="0"/>
              </a:rPr>
              <a:t> </a:t>
            </a:r>
            <a:r>
              <a:rPr lang="ar-SA" sz="1400" b="1" dirty="0">
                <a:ea typeface="Times New Roman" panose="02020603050405020304" pitchFamily="18" charset="0"/>
                <a:cs typeface="B Nazanin" panose="00000400000000000000" pitchFamily="2" charset="-78"/>
              </a:rPr>
              <a:t>بهینه</a:t>
            </a:r>
            <a:r>
              <a:rPr lang="ar-SA" sz="1400" b="1" dirty="0">
                <a:latin typeface="Calibri" panose="020F0502020204030204" pitchFamily="34" charset="0"/>
                <a:ea typeface="Times New Roman" panose="02020603050405020304" pitchFamily="18" charset="0"/>
                <a:cs typeface="Times New Roman" panose="02020603050405020304" pitchFamily="18" charset="0"/>
              </a:rPr>
              <a:t> </a:t>
            </a:r>
            <a:r>
              <a:rPr lang="ar-SA" sz="1400" b="1" dirty="0">
                <a:ea typeface="Times New Roman" panose="02020603050405020304" pitchFamily="18" charset="0"/>
                <a:cs typeface="B Nazanin" panose="00000400000000000000" pitchFamily="2" charset="-78"/>
              </a:rPr>
              <a:t>از</a:t>
            </a:r>
            <a:r>
              <a:rPr lang="ar-SA" sz="1400" b="1" dirty="0">
                <a:latin typeface="Calibri" panose="020F0502020204030204" pitchFamily="34" charset="0"/>
                <a:ea typeface="Times New Roman" panose="02020603050405020304" pitchFamily="18" charset="0"/>
                <a:cs typeface="Times New Roman" panose="02020603050405020304" pitchFamily="18" charset="0"/>
              </a:rPr>
              <a:t> </a:t>
            </a:r>
            <a:r>
              <a:rPr lang="ar-SA" sz="1400" b="1" dirty="0">
                <a:ea typeface="Times New Roman" panose="02020603050405020304" pitchFamily="18" charset="0"/>
                <a:cs typeface="B Nazanin" panose="00000400000000000000" pitchFamily="2" charset="-78"/>
              </a:rPr>
              <a:t>ظرفیت‌های</a:t>
            </a:r>
            <a:r>
              <a:rPr lang="ar-SA" sz="1400" b="1" dirty="0">
                <a:latin typeface="Calibri" panose="020F0502020204030204" pitchFamily="34" charset="0"/>
                <a:ea typeface="Times New Roman" panose="02020603050405020304" pitchFamily="18" charset="0"/>
                <a:cs typeface="Times New Roman" panose="02020603050405020304" pitchFamily="18" charset="0"/>
              </a:rPr>
              <a:t> </a:t>
            </a:r>
            <a:r>
              <a:rPr lang="ar-SA" sz="1400" b="1" dirty="0">
                <a:ea typeface="Times New Roman" panose="02020603050405020304" pitchFamily="18" charset="0"/>
                <a:cs typeface="B Nazanin" panose="00000400000000000000" pitchFamily="2" charset="-78"/>
              </a:rPr>
              <a:t>محیطی</a:t>
            </a:r>
            <a:r>
              <a:rPr lang="ar-SA" sz="1400" dirty="0">
                <a:ea typeface="Times New Roman" panose="02020603050405020304" pitchFamily="18" charset="0"/>
                <a:cs typeface="B Nazanin" panose="00000400000000000000" pitchFamily="2" charset="-78"/>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67809" y="3639808"/>
            <a:ext cx="5741846" cy="1804853"/>
          </a:xfrm>
          <a:prstGeom prst="rect">
            <a:avLst/>
          </a:prstGeom>
          <a:solidFill>
            <a:schemeClr val="bg1"/>
          </a:solidFill>
          <a:ln>
            <a:solidFill>
              <a:srgbClr val="FF0000"/>
            </a:solidFill>
          </a:ln>
        </p:spPr>
        <p:txBody>
          <a:bodyPr wrap="square">
            <a:spAutoFit/>
          </a:bodyPr>
          <a:lstStyle/>
          <a:p>
            <a:pPr marL="342900" marR="0" lvl="0" indent="-342900" algn="just"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دخالت دادن مردم در فرآیند تصمیم‌سازی و تصمیم‌گیری؛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استفاده از ظرفیت نهادهای مشارکتی موجود در بخش چورزق؛</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تقویت فرآیندهای توسعه مشارکتی و شبکه‎های نهادی برای انسجام بخشی به فعالیت‌های اجتماعی-اقتصادی جوانان-زنان- فقیران؛</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تقویت و گسترش برنامه‎های حمایتی و تأمین اجتماعی روستاییان؛</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به کارگیری فارغ التحصیلان کشاورزی</a:t>
            </a:r>
            <a:r>
              <a:rPr lang="ar-SA" b="1" dirty="0">
                <a:ea typeface="Times New Roman" panose="02020603050405020304" pitchFamily="18" charset="0"/>
                <a:cs typeface="B Nazanin" panose="00000400000000000000" pitchFamily="2" charset="-78"/>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1032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823857" y="991141"/>
            <a:ext cx="2928257" cy="2200539"/>
          </a:xfrm>
          <a:prstGeom prst="rect">
            <a:avLst/>
          </a:prstGeom>
        </p:spPr>
        <p:txBody>
          <a:bodyPr wrap="square">
            <a:spAutoFit/>
          </a:bodyPr>
          <a:lstStyle/>
          <a:p>
            <a:pPr marL="0" marR="0" algn="r" rtl="1">
              <a:lnSpc>
                <a:spcPct val="107000"/>
              </a:lnSpc>
              <a:spcBef>
                <a:spcPts val="0"/>
              </a:spcBef>
              <a:spcAft>
                <a:spcPts val="800"/>
              </a:spcAft>
            </a:pP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endParaRPr lang="fa-IR" sz="2000" dirty="0" smtClean="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fa-IR" sz="20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100334" y="749815"/>
            <a:ext cx="1702709"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زیست محیطی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7287985" y="2788311"/>
            <a:ext cx="183095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کالبدی- فضایی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7389571" y="4976109"/>
            <a:ext cx="126509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گردشگری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1" name="Rectangle 10"/>
          <p:cNvSpPr/>
          <p:nvPr/>
        </p:nvSpPr>
        <p:spPr>
          <a:xfrm>
            <a:off x="7738787" y="131098"/>
            <a:ext cx="125226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راهبردها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3" name="Right Brace 12"/>
          <p:cNvSpPr/>
          <p:nvPr/>
        </p:nvSpPr>
        <p:spPr bwMode="auto">
          <a:xfrm>
            <a:off x="6661852" y="215041"/>
            <a:ext cx="354263" cy="1549942"/>
          </a:xfrm>
          <a:prstGeom prst="rightBrace">
            <a:avLst>
              <a:gd name="adj1" fmla="val 67330"/>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4" name="Right Brace 13"/>
          <p:cNvSpPr/>
          <p:nvPr/>
        </p:nvSpPr>
        <p:spPr bwMode="auto">
          <a:xfrm>
            <a:off x="6726257" y="2113737"/>
            <a:ext cx="354263" cy="1960508"/>
          </a:xfrm>
          <a:prstGeom prst="rightBrace">
            <a:avLst>
              <a:gd name="adj1" fmla="val 67330"/>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5" name="Right Brace 14"/>
          <p:cNvSpPr/>
          <p:nvPr/>
        </p:nvSpPr>
        <p:spPr bwMode="auto">
          <a:xfrm>
            <a:off x="6653921" y="4459140"/>
            <a:ext cx="354263" cy="1790052"/>
          </a:xfrm>
          <a:prstGeom prst="rightBrace">
            <a:avLst>
              <a:gd name="adj1" fmla="val 52581"/>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8" name="Rectangle 7"/>
          <p:cNvSpPr/>
          <p:nvPr/>
        </p:nvSpPr>
        <p:spPr>
          <a:xfrm>
            <a:off x="1002639" y="253439"/>
            <a:ext cx="5564572" cy="1475404"/>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توسعه و ترویج روش‌های بهره برداری پایدار از اراضی جنگلی؛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شناسایی گونه­های گیاهی و جانوری و حفاظت از آنها؛</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محدود نمودن استفاده از سموم و کودهای شیمیایی در کشاورزی؛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مدیریت بهره­برداری از منابع آبی منظومه (سطحی و زیرزمینی)؛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مدیریت و طراحی برنامه‎های مناسب برای مقابله با مخاطرات طبیعی؛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مدیریت بهداشت محیط (مواد زاید و سیستم فاضلاب)؛</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075318" y="2120972"/>
            <a:ext cx="5556641" cy="1946039"/>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تأکید بر ایجاد روابط و پیوند میان سکونتگاه‌های همپیوند بخش چورزق؛</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توسعة تأسیسات زیربنایی و زیرساخت‌های ارتباطی؛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توسعة خدمات آموزشی، بهداشتی، درمانی، فرهنگی و ورزشی سکونتگاه‌ها؛ </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ایجاد و توسعه فعالیت‌های بیمه؛</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حمایت و تشویق صندوق‌های اعتباری؛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ایجاد توازن در سازمان فضایی بخش؛</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توسعه تاسیسات زیربنایی و زیرساخت‌های ارتباطی؛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تأمین ایمنی سکونتگاه‌های روستایی.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1080308" y="4459140"/>
            <a:ext cx="5498849" cy="1705916"/>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توسعه گردشگری بومی‌ و گردشگری روستایی- کشاورزی در بخش؛ </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توسعة توریسم تاریخی و مذهبی بخش چورزق؛</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ایجاد زیر ساخت‌های مناسب برای توسعه گردشگری؛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سرمایه‌گذاری در بخش تبلیغات و بازاریابی گردشگری؛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تقویت مسیرهای گردشگری و ایجاد امکانات رفاهی در این مسیرها؛</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استفاده از توان‌های بخش در زمینة توسعة گردشگری متناسب با ظرفیت‌های زیست محیطی.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786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6146076" y="0"/>
            <a:ext cx="2889973" cy="523220"/>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سیاست‌های اجرایی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7471899" y="1691022"/>
            <a:ext cx="123623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7459075" y="4580222"/>
            <a:ext cx="124906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اجتماعی</a:t>
            </a:r>
            <a:endParaRPr lang="fa-IR" sz="2800" dirty="0"/>
          </a:p>
        </p:txBody>
      </p:sp>
      <p:sp>
        <p:nvSpPr>
          <p:cNvPr id="9" name="Right Brace 8"/>
          <p:cNvSpPr/>
          <p:nvPr/>
        </p:nvSpPr>
        <p:spPr bwMode="auto">
          <a:xfrm>
            <a:off x="6887695" y="468428"/>
            <a:ext cx="354263" cy="3023135"/>
          </a:xfrm>
          <a:prstGeom prst="rightBrace">
            <a:avLst>
              <a:gd name="adj1" fmla="val 93142"/>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0" name="Right Brace 9"/>
          <p:cNvSpPr/>
          <p:nvPr/>
        </p:nvSpPr>
        <p:spPr bwMode="auto">
          <a:xfrm>
            <a:off x="6827093" y="3836645"/>
            <a:ext cx="354263" cy="2260148"/>
          </a:xfrm>
          <a:prstGeom prst="rightBrace">
            <a:avLst>
              <a:gd name="adj1" fmla="val 107891"/>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5" name="Rectangle 4"/>
          <p:cNvSpPr/>
          <p:nvPr/>
        </p:nvSpPr>
        <p:spPr>
          <a:xfrm>
            <a:off x="274320" y="468428"/>
            <a:ext cx="6535711" cy="3023135"/>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ترویج کاشت و برداشت محصولات گلخانه‌ای؛ </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آموزش نحوة استفاده صحیح از سموم و کودهای شیمیایی؛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عرضه و فروش مستقیم محصولات ارگانیک به مصرف کننده؛</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عرضة صنایع دستی مرتبط با فعالیت‌های بخش؛</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توسعه و اولویت اقتصادی بخش کشاورزی چورزق بر روی محصولات عمده سیر و زیتون؛</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ارتقای تکنولوژی­های کشاورزی و الگوی کشت به منظور افزایش راندمان تولیدات کشاورزی بخش؛</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توسعه فعالیت‌های دامداری و مرغداری در بخش با توجه به پتانسیل موجود؛</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تقویت گلخانه­های کاشت درختچه زیتون؛</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توسعه و افزایش صنایع فرآورش زیتون؛</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تأسیس شعبة بیمة محصولات کشاورزی (محصولات زراعی، باغی و دام)؛</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افزایش واحدهای صنایع تبدیلی و نگهداری محصولات کشاورزی؛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توانا ساختن زنان براي به فعليت درآوردن توانايي‌هاي بالقوه خود در مشاغل خانگی</a:t>
            </a:r>
            <a:r>
              <a:rPr lang="ar-SA" b="1" dirty="0">
                <a:ea typeface="Times New Roman" panose="02020603050405020304" pitchFamily="18" charset="0"/>
                <a:cs typeface="B Nazanin" panose="00000400000000000000" pitchFamily="2" charset="-78"/>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78823" y="3836645"/>
            <a:ext cx="6431208" cy="2166940"/>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آموزش ساکنین و مشارکت آنها در حفاظت از گونه­های گیاهی و جانوری بخش چورزق؛</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آموزش چگونگی تولید زیتون و محصولات فرآورشی زیتون؛</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فراهم نمودن شرایط آشنايی و تسلط افراد بر مهارت‎های فنی؛ </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برگزاری دوره‎های آموزشی مورد نياز کشاورزی؛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استفاده از افراد معتمد محلی؛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حمایت دولت از کشاورزان؛</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استفاده از نهادهای شوراها، دهیاری­ها و تعاونی­های محلی؛</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آموزش و ترویج ایجاد کارگاه‌های معیشت محور دوستدار محیط زیست؛</a:t>
            </a:r>
            <a:endParaRPr lang="en-US" sz="1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400" b="1" dirty="0">
                <a:ea typeface="Times New Roman" panose="02020603050405020304" pitchFamily="18" charset="0"/>
                <a:cs typeface="B Nazanin" panose="00000400000000000000" pitchFamily="2" charset="-78"/>
              </a:rPr>
              <a:t>ترویج آموزش و اعتمادسازی مردم برای ایجاد گلخانه­ها؛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2699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6" name="Right Brace 5"/>
          <p:cNvSpPr/>
          <p:nvPr/>
        </p:nvSpPr>
        <p:spPr bwMode="auto">
          <a:xfrm>
            <a:off x="6544704" y="939437"/>
            <a:ext cx="354263" cy="2067716"/>
          </a:xfrm>
          <a:prstGeom prst="rightBrace">
            <a:avLst>
              <a:gd name="adj1" fmla="val 104204"/>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7" name="Rectangle 6"/>
          <p:cNvSpPr/>
          <p:nvPr/>
        </p:nvSpPr>
        <p:spPr>
          <a:xfrm>
            <a:off x="5865223" y="177143"/>
            <a:ext cx="3072853" cy="523220"/>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سیاست‌های اجرایی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7150096" y="1614666"/>
            <a:ext cx="1702709"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زیست محیطی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7058129" y="4307348"/>
            <a:ext cx="183095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کالبدی- فضایی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2" name="Right Brace 11"/>
          <p:cNvSpPr/>
          <p:nvPr/>
        </p:nvSpPr>
        <p:spPr bwMode="auto">
          <a:xfrm>
            <a:off x="6544704" y="3182815"/>
            <a:ext cx="354263" cy="2890716"/>
          </a:xfrm>
          <a:prstGeom prst="rightBrace">
            <a:avLst>
              <a:gd name="adj1" fmla="val 93142"/>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4" name="Rectangle 3"/>
          <p:cNvSpPr/>
          <p:nvPr/>
        </p:nvSpPr>
        <p:spPr>
          <a:xfrm>
            <a:off x="804667" y="1004985"/>
            <a:ext cx="5657107" cy="1936620"/>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جلوگیری از قطع درختان جنگل؛</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کاشت گیاهان دارویی در مناطق کم پوشش؛</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جلوگیری از برداشت بی رویه و غیرمجاز آب‌های زیرزمینی(چاه)؛</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کنترل آلودگی آب رودخانه قزل اوزن؛</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جلوگیری از شکار در مناطق حفاظت شده؛ </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حفاظت از گونه‎های گیاهی با ارزش؛</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مقابله با حوادث غیر مترقبه طبیعی ناشی از سیل</a:t>
            </a:r>
            <a:r>
              <a:rPr lang="ar-SA" sz="1600" dirty="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822960" y="3264659"/>
            <a:ext cx="5562582" cy="2727029"/>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ایجاد و ساماندهی بازاهای فروش در داخل بخش چورزق؛</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ایجاد و توسعة صندوق­های اعتباری در سطح بخش چورزق؛</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تقویت همپیوندی و تعامل فعال در  بین سکونتگاه‌ها؛</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تقویت سکونتگاه‌های کم برخوردار از طریق رویکرد خوشه­ای؛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اصلاح، بهبود و توسعة زیرساخت‌های ارتباطی؛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تأمین تاسیسات زیربنایی؛ از قبیل آب شرب لوله کشی، برق، گاز و تلفن برای سکونتگاه‌ها؛</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تهیه و اجرای طرح‌های هادی روستایی برای سکونتگاه‌ها؛</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تأمین خدمات عمومی‌ مورد نیاز سکونتگاه‌های روستایی؛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ایمن سازی مساکن روستایی در برابر زلزله.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5525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6" name="Rectangle 5"/>
          <p:cNvSpPr/>
          <p:nvPr/>
        </p:nvSpPr>
        <p:spPr>
          <a:xfrm>
            <a:off x="7487254" y="1990287"/>
            <a:ext cx="126509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گردشگری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ight Brace 6"/>
          <p:cNvSpPr/>
          <p:nvPr/>
        </p:nvSpPr>
        <p:spPr bwMode="auto">
          <a:xfrm>
            <a:off x="7040126" y="1062305"/>
            <a:ext cx="354263" cy="2343470"/>
          </a:xfrm>
          <a:prstGeom prst="rightBrace">
            <a:avLst>
              <a:gd name="adj1" fmla="val 52581"/>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8" name="Rectangle 7"/>
          <p:cNvSpPr/>
          <p:nvPr/>
        </p:nvSpPr>
        <p:spPr>
          <a:xfrm>
            <a:off x="6165669" y="177143"/>
            <a:ext cx="2772407" cy="523220"/>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سیاست‌های اجرایی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794655" y="1133996"/>
            <a:ext cx="6152606" cy="2200089"/>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ایجاد، اصلاح و بهبود زیرساخت‌های محورهای گردشگری تأمین خدمات پشتیبان گردشگری؛</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معرفی مناطق جنگلی و مناطق قابل کوهنوردی؛</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معرفی جاذبه­های تاریخی و مذهبی؛</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راه اندازی سالن­های غذاخوری محلی و اقامتگاه‌های بین راهی؛</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بازدید تورها از باغات زیتون و برگزاری جشنواره برداشت زیتون؛</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برگزاری جشنواره تولید فرآورده­های زیتون؛</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برگزاری جشنواره شکوفه‎های انار و گیلاس.</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82313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3888012" y="208356"/>
            <a:ext cx="4974439"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تعیین الزامات تحقق اهداف و سیاست‌ها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222069" y="875907"/>
            <a:ext cx="8237943" cy="4834785"/>
          </a:xfrm>
          <a:prstGeom prst="rect">
            <a:avLst/>
          </a:prstGeom>
          <a:solidFill>
            <a:schemeClr val="bg1"/>
          </a:solidFill>
          <a:ln>
            <a:solidFill>
              <a:srgbClr val="FF0000"/>
            </a:solidFill>
          </a:ln>
        </p:spPr>
        <p:txBody>
          <a:bodyPr wrap="square">
            <a:spAutoFit/>
          </a:bodyPr>
          <a:lstStyle/>
          <a:p>
            <a:pPr marL="342900" marR="0" lvl="0" indent="-342900" algn="justLow" rtl="1">
              <a:lnSpc>
                <a:spcPct val="107000"/>
              </a:lnSpc>
              <a:spcBef>
                <a:spcPts val="0"/>
              </a:spcBef>
              <a:spcAft>
                <a:spcPts val="0"/>
              </a:spcAft>
              <a:buFont typeface="Wingdings" panose="05000000000000000000" pitchFamily="2" charset="2"/>
              <a:buChar char=""/>
            </a:pPr>
            <a:r>
              <a:rPr lang="fa-IR" sz="1600" b="1" dirty="0" smtClean="0">
                <a:ea typeface="Times New Roman" panose="02020603050405020304" pitchFamily="18" charset="0"/>
                <a:cs typeface="B Nazanin" panose="00000400000000000000" pitchFamily="2" charset="-78"/>
              </a:rPr>
              <a:t>ای</a:t>
            </a:r>
            <a:r>
              <a:rPr lang="ar-SA" sz="1600" b="1" dirty="0" smtClean="0">
                <a:ea typeface="Times New Roman" panose="02020603050405020304" pitchFamily="18" charset="0"/>
                <a:cs typeface="B Nazanin" panose="00000400000000000000" pitchFamily="2" charset="-78"/>
              </a:rPr>
              <a:t>جاد </a:t>
            </a:r>
            <a:r>
              <a:rPr lang="ar-SA" sz="1600" b="1" dirty="0">
                <a:ea typeface="Times New Roman" panose="02020603050405020304" pitchFamily="18" charset="0"/>
                <a:cs typeface="B Nazanin" panose="00000400000000000000" pitchFamily="2" charset="-78"/>
              </a:rPr>
              <a:t>اعتدال فضایی در توزیع خدمات، کاهش محرومیت و فقر با ایجاد اشتغالزایی، کاهش نابرابری ها، مشارکت همه جانبه مردم محلی؛</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مشاغل غالب در چورزق در سه حوزة کشاورزی (باغی و زراعت)، گردشگری و صنایع دستی (قالی بافی) می‌باشد. بدون شک توجه به مشاغل و برنامه‌ریزی استراتژیک در این حوزه‌ها از هم اکنون می‌تواند توسعه پایدار و هم جانبه بخش را تضمین کند. محصولات کشاورزی در حال حاضر بیشترین ظرفیت در سطح بخش می‌باشد. به همین جهت در بخش کشاورزی (زراعت و باغداری) نیازمند صنایع تبدیلی، فرآوری و بسته بندی می‌باشد. همچنین در آینده گردشگری. یکی از حوزه‌های استراتژیک، توسعة بخش چورزق به شمار می‌رود. وجود آثار تاریخی، امامزاده‌ها، اقلیم مناسب تنها بخشی از وضعیت ممتاز موجود هستند. تدوین سند توسعة گردشگری و ایجاد کار گروه تخصصی رفع موانع و تسهیل در سرمایه‌گذاری در این حوزه، یکی از الزامات تخصصی توسعه بخش در آینده است. شکوفایی توسعه گردشگری تأثیر مستقیم و شگرفی در سایر ظرفیت‌های قابل ارتقای بخش چورزق نیز خواهد داشت. همچنین فعالیت در حوزه مشاغل صنایع دستی به‌ویژه توسعه و رونق قالی‌بافی و برگزاری نمایشگاه و جشنوارة فروش محصولات، بازار‌یابی و شناسایی مشتری مستمر، حمایت و جلب اعتماد سرمایه‌گذاران بخش خصوصی، ثبت برند و نشان تجاری است.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rtl="1">
              <a:lnSpc>
                <a:spcPct val="107000"/>
              </a:lnSpc>
              <a:spcBef>
                <a:spcPts val="0"/>
              </a:spcBef>
              <a:spcAft>
                <a:spcPts val="0"/>
              </a:spcAft>
              <a:buFont typeface="Wingdings" panose="05000000000000000000" pitchFamily="2" charset="2"/>
              <a:buChar char=""/>
            </a:pPr>
            <a:r>
              <a:rPr lang="ar-SA" sz="1600" b="1" dirty="0">
                <a:ea typeface="Times New Roman" panose="02020603050405020304" pitchFamily="18" charset="0"/>
                <a:cs typeface="B Nazanin" panose="00000400000000000000" pitchFamily="2" charset="-78"/>
              </a:rPr>
              <a:t>حرکت در مسیر تحولات علمی و فن‌آوری‌های نوین بالاخص فن‌آوری اطلاعات و ارتباطات یک مسیر مطمئن برای تحقق این اهداف است که با استفاده از این فن‌آوری می‌توان قابلیت‌ها، توانمندی‌های اقتصادی و اجتماعی بخش را بیشتر ارتقا داد؛ به عنوان نمونه درحوزة فن‌آوری ارتباطات با استفاده از این قابلیت می‌توان گردشگری و محصولات کشاورزی ویژه بخش را به عرصه نمایش گذاشت. سایت‌های با سلام، کتدیلر، کالا روستا، اینفلوئنسرها نمونه از سایت‌های اینترنتی می‌باشند که برای معرفی و  فروش محصولات تولیدی روستاها کاربرد دارند.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4992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823856" y="104487"/>
            <a:ext cx="2852057" cy="523220"/>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ساختار فضایی هدف</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descr="C:\Users\Yarmohammadi\Desktop\pishnahadi.jpg"/>
          <p:cNvPicPr/>
          <p:nvPr/>
        </p:nvPicPr>
        <p:blipFill rotWithShape="1">
          <a:blip r:embed="rId2" cstate="print">
            <a:extLst>
              <a:ext uri="{28A0092B-C50C-407E-A947-70E740481C1C}">
                <a14:useLocalDpi xmlns:a14="http://schemas.microsoft.com/office/drawing/2010/main" val="0"/>
              </a:ext>
            </a:extLst>
          </a:blip>
          <a:srcRect l="1911" t="1497" b="967"/>
          <a:stretch/>
        </p:blipFill>
        <p:spPr bwMode="auto">
          <a:xfrm>
            <a:off x="495300" y="795982"/>
            <a:ext cx="8335191" cy="5300811"/>
          </a:xfrm>
          <a:prstGeom prst="rect">
            <a:avLst/>
          </a:prstGeom>
          <a:noFill/>
          <a:ln>
            <a:noFill/>
          </a:ln>
        </p:spPr>
      </p:pic>
    </p:spTree>
    <p:extLst>
      <p:ext uri="{BB962C8B-B14F-4D97-AF65-F5344CB8AC3E}">
        <p14:creationId xmlns:p14="http://schemas.microsoft.com/office/powerpoint/2010/main" val="116704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615950" y="968828"/>
            <a:ext cx="7881938" cy="9747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180340" algn="justLow" rtl="1">
              <a:lnSpc>
                <a:spcPct val="130000"/>
              </a:lnSpc>
              <a:tabLst>
                <a:tab pos="2743200" algn="l"/>
              </a:tabLst>
              <a:defRPr/>
            </a:pPr>
            <a:r>
              <a:rPr lang="fa-IR" sz="1500" b="1" dirty="0">
                <a:latin typeface="Calibri" panose="020F0502020204030204" pitchFamily="34" charset="0"/>
                <a:ea typeface="Calibri" panose="020F0502020204030204" pitchFamily="34" charset="0"/>
                <a:cs typeface="B Titr" panose="00000700000000000000" pitchFamily="2" charset="-78"/>
              </a:rPr>
              <a:t>اهداف طرح </a:t>
            </a:r>
          </a:p>
          <a:p>
            <a:pPr indent="180340" algn="justLow" rtl="1">
              <a:lnSpc>
                <a:spcPct val="130000"/>
              </a:lnSpc>
              <a:tabLst>
                <a:tab pos="2743200" algn="l"/>
              </a:tabLst>
              <a:defRPr/>
            </a:pPr>
            <a:r>
              <a:rPr lang="fa-IR" sz="1500" dirty="0">
                <a:latin typeface="Calibri" panose="020F0502020204030204" pitchFamily="34" charset="0"/>
                <a:ea typeface="Calibri" panose="020F0502020204030204" pitchFamily="34" charset="0"/>
                <a:cs typeface="B Nazanin" panose="00000400000000000000" pitchFamily="2" charset="-78"/>
              </a:rPr>
              <a:t>هدف اصلی برنامه توسعه اقتصادی و اشتغالزایی و طرح توسعه پایدار منظومه های روستایی، پیشرفت و آبادانی روستاها </a:t>
            </a:r>
            <a:r>
              <a:rPr lang="ar-SA" sz="1500" dirty="0">
                <a:latin typeface="Calibri" panose="020F0502020204030204" pitchFamily="34" charset="0"/>
                <a:ea typeface="Calibri" panose="020F0502020204030204" pitchFamily="34" charset="0"/>
                <a:cs typeface="B Nazanin" panose="00000400000000000000" pitchFamily="2" charset="-78"/>
              </a:rPr>
              <a:t>مبتنی بر اصول برنامه‌ریزی فضایی توسعه پایدار</a:t>
            </a:r>
            <a:r>
              <a:rPr lang="fa-IR" sz="1500" dirty="0">
                <a:latin typeface="Calibri" panose="020F0502020204030204" pitchFamily="34" charset="0"/>
                <a:ea typeface="Calibri" panose="020F0502020204030204" pitchFamily="34" charset="0"/>
                <a:cs typeface="B Nazanin" panose="00000400000000000000" pitchFamily="2" charset="-78"/>
              </a:rPr>
              <a:t>است.</a:t>
            </a:r>
            <a:endParaRPr lang="en-US" sz="1500" dirty="0">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615950" y="2163536"/>
            <a:ext cx="7881938" cy="3440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180340" algn="justLow" rtl="1">
              <a:lnSpc>
                <a:spcPct val="130000"/>
              </a:lnSpc>
              <a:spcBef>
                <a:spcPts val="600"/>
              </a:spcBef>
              <a:spcAft>
                <a:spcPts val="0"/>
              </a:spcAft>
              <a:tabLst>
                <a:tab pos="2743200" algn="l"/>
              </a:tabLst>
              <a:defRPr/>
            </a:pPr>
            <a:r>
              <a:rPr lang="fa-IR" sz="1600" b="1" dirty="0">
                <a:latin typeface="Calibri" panose="020F0502020204030204" pitchFamily="34" charset="0"/>
                <a:ea typeface="Calibri" panose="020F0502020204030204" pitchFamily="34" charset="0"/>
                <a:cs typeface="B Titr" panose="00000700000000000000" pitchFamily="2" charset="-78"/>
              </a:rPr>
              <a:t>جایگاه طرح </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180340" algn="justLow" rtl="1">
              <a:lnSpc>
                <a:spcPct val="130000"/>
              </a:lnSpc>
              <a:spcBef>
                <a:spcPts val="600"/>
              </a:spcBef>
              <a:tabLst>
                <a:tab pos="2743200" algn="l"/>
              </a:tabLst>
              <a:defRPr/>
            </a:pPr>
            <a:r>
              <a:rPr lang="fa-IR" sz="1500" dirty="0">
                <a:cs typeface="B Nazanin" panose="00000400000000000000" pitchFamily="2" charset="-78"/>
              </a:rPr>
              <a:t>براساس جزء 1 بند الف ماده 27 قانون برنامه پنجساله ششم جمهوری اسلامی ایران (مصوب 14/12/1395 مجلس شورای اسلامی)، برنامه توسعه اقتصادی و اشتغال زایی در راستای برنامه ریزی منطقه‌ای، تقویت اقتصاد روستایی و توسعه اقتصاد صادرات محور تعریف گردیده است. براین اساس «توسعه اقتصادی و اشتغال زایی روستاهای هدف برنامه» هدف عمده طرح های اشتغالزایی روستایی است.</a:t>
            </a:r>
            <a:endParaRPr lang="en-US" sz="1500" dirty="0">
              <a:cs typeface="B Nazanin" panose="00000400000000000000" pitchFamily="2" charset="-78"/>
            </a:endParaRPr>
          </a:p>
          <a:p>
            <a:pPr indent="180340" algn="justLow" rtl="1">
              <a:lnSpc>
                <a:spcPct val="130000"/>
              </a:lnSpc>
              <a:spcBef>
                <a:spcPts val="600"/>
              </a:spcBef>
              <a:spcAft>
                <a:spcPts val="0"/>
              </a:spcAft>
              <a:tabLst>
                <a:tab pos="2743200" algn="l"/>
              </a:tabLst>
              <a:defRPr/>
            </a:pPr>
            <a:r>
              <a:rPr lang="fa-IR" sz="1500" dirty="0">
                <a:latin typeface="Calibri" panose="020F0502020204030204" pitchFamily="34" charset="0"/>
                <a:ea typeface="Calibri" panose="020F0502020204030204" pitchFamily="34" charset="0"/>
                <a:cs typeface="B Nazanin" panose="00000400000000000000" pitchFamily="2" charset="-78"/>
              </a:rPr>
              <a:t>طرح توسعة پایدار منظومه‌های روستایی بر اساس بند ح مادة 194 قانون برنامة پنجم توسعه، به پیشنهاد بنیاد مسکن انقلاب اسلامی، در چارچوب طرح توسعه و عمران (جامع) ناحیه‌ای یا سایر طرح‌های فرادست تهیه می‌گردد. این طرح به ‌لحاظ جایگاه، طرح فرادست طرح هادی روستایی و طرح‌های دیگر در سطح منظومه قلمداد می‌گردد.</a:t>
            </a:r>
            <a:endParaRPr lang="en-US" sz="1500" dirty="0">
              <a:latin typeface="Calibri" panose="020F0502020204030204" pitchFamily="34" charset="0"/>
              <a:ea typeface="Calibri" panose="020F0502020204030204" pitchFamily="34" charset="0"/>
              <a:cs typeface="B Nazanin" panose="00000400000000000000" pitchFamily="2" charset="-78"/>
            </a:endParaRPr>
          </a:p>
          <a:p>
            <a:pPr marL="363855" algn="just" rtl="1">
              <a:lnSpc>
                <a:spcPct val="130000"/>
              </a:lnSpc>
              <a:spcBef>
                <a:spcPts val="600"/>
              </a:spcBef>
              <a:spcAft>
                <a:spcPts val="0"/>
              </a:spcAft>
              <a:defRPr/>
            </a:pPr>
            <a:r>
              <a:rPr lang="fa-IR" sz="1600" b="1" dirty="0">
                <a:latin typeface="Calibri" panose="020F0502020204030204" pitchFamily="34" charset="0"/>
                <a:ea typeface="Calibri" panose="020F0502020204030204" pitchFamily="34" charset="0"/>
                <a:cs typeface="B Titr" panose="00000700000000000000" pitchFamily="2" charset="-78"/>
              </a:rPr>
              <a:t>ماهيت طرح</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180340" algn="justLow" rtl="1">
              <a:lnSpc>
                <a:spcPct val="130000"/>
              </a:lnSpc>
              <a:spcBef>
                <a:spcPts val="600"/>
              </a:spcBef>
              <a:spcAft>
                <a:spcPts val="0"/>
              </a:spcAft>
              <a:tabLst>
                <a:tab pos="2743200" algn="l"/>
              </a:tabLst>
              <a:defRPr/>
            </a:pPr>
            <a:r>
              <a:rPr lang="fa-IR" sz="1500" dirty="0">
                <a:latin typeface="Calibri" panose="020F0502020204030204" pitchFamily="34" charset="0"/>
                <a:ea typeface="Calibri" panose="020F0502020204030204" pitchFamily="34" charset="0"/>
                <a:cs typeface="B Nazanin" panose="00000400000000000000" pitchFamily="2" charset="-78"/>
              </a:rPr>
              <a:t>این طرح با توجه به ابعاد و جنبه‌های کالبدی- فضایی، فرهنگی- اجتماعی و اقتصادی- سیاسی، به شناخت ظرفیت‌های توسعة همة مراکز و کانون‌های سکونتی درون شبکه (در ارتباط با روابط درونی و برونی آنها) می‌پردازد،‌ دارای ماهیتی </a:t>
            </a:r>
            <a:r>
              <a:rPr lang="fa-IR" sz="1500" dirty="0">
                <a:solidFill>
                  <a:srgbClr val="FF0000"/>
                </a:solidFill>
                <a:latin typeface="Calibri" panose="020F0502020204030204" pitchFamily="34" charset="0"/>
                <a:ea typeface="Calibri" panose="020F0502020204030204" pitchFamily="34" charset="0"/>
                <a:cs typeface="B Nazanin" panose="00000400000000000000" pitchFamily="2" charset="-78"/>
              </a:rPr>
              <a:t>یکپارچه</a:t>
            </a:r>
            <a:r>
              <a:rPr lang="fa-IR" sz="1500" dirty="0">
                <a:latin typeface="Calibri" panose="020F0502020204030204" pitchFamily="34" charset="0"/>
                <a:ea typeface="Calibri" panose="020F0502020204030204" pitchFamily="34" charset="0"/>
                <a:cs typeface="B Nazanin" panose="00000400000000000000" pitchFamily="2" charset="-78"/>
              </a:rPr>
              <a:t> و </a:t>
            </a:r>
            <a:r>
              <a:rPr lang="fa-IR" sz="1500" dirty="0">
                <a:solidFill>
                  <a:srgbClr val="FF0000"/>
                </a:solidFill>
                <a:latin typeface="Calibri" panose="020F0502020204030204" pitchFamily="34" charset="0"/>
                <a:ea typeface="Calibri" panose="020F0502020204030204" pitchFamily="34" charset="0"/>
                <a:cs typeface="B Nazanin" panose="00000400000000000000" pitchFamily="2" charset="-78"/>
              </a:rPr>
              <a:t>فرابخشی</a:t>
            </a:r>
            <a:r>
              <a:rPr lang="fa-IR" sz="1500" dirty="0">
                <a:latin typeface="Calibri" panose="020F0502020204030204" pitchFamily="34" charset="0"/>
                <a:ea typeface="Calibri" panose="020F0502020204030204" pitchFamily="34" charset="0"/>
                <a:cs typeface="B Nazanin" panose="00000400000000000000" pitchFamily="2" charset="-78"/>
              </a:rPr>
              <a:t> است.</a:t>
            </a:r>
            <a:endParaRPr lang="en-US" sz="1500" dirty="0">
              <a:latin typeface="Calibri" panose="020F0502020204030204" pitchFamily="34" charset="0"/>
              <a:ea typeface="Calibri" panose="020F0502020204030204" pitchFamily="34" charset="0"/>
              <a:cs typeface="B Nazanin" panose="00000400000000000000" pitchFamily="2" charset="-78"/>
            </a:endParaRPr>
          </a:p>
        </p:txBody>
      </p:sp>
      <p:sp>
        <p:nvSpPr>
          <p:cNvPr id="6" name="Title 3"/>
          <p:cNvSpPr txBox="1">
            <a:spLocks/>
          </p:cNvSpPr>
          <p:nvPr/>
        </p:nvSpPr>
        <p:spPr>
          <a:xfrm>
            <a:off x="842284" y="128435"/>
            <a:ext cx="7429270" cy="427361"/>
          </a:xfrm>
          <a:prstGeom prst="rect">
            <a:avLst/>
          </a:prstGeom>
          <a:ln>
            <a:miter lim="800000"/>
            <a:headEnd/>
            <a:tailEnd/>
          </a:ln>
          <a:extLst/>
        </p:spPr>
        <p:txBody>
          <a:bodyPr>
            <a:sp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panose="020B0604030504040204" pitchFamily="34" charset="0"/>
              </a:defRPr>
            </a:lvl2pPr>
            <a:lvl3pPr algn="ctr" rtl="0" eaLnBrk="1" fontAlgn="base" hangingPunct="1">
              <a:spcBef>
                <a:spcPct val="0"/>
              </a:spcBef>
              <a:spcAft>
                <a:spcPct val="0"/>
              </a:spcAft>
              <a:defRPr sz="4400">
                <a:solidFill>
                  <a:schemeClr val="tx2"/>
                </a:solidFill>
                <a:latin typeface="Tahoma" panose="020B0604030504040204" pitchFamily="34" charset="0"/>
              </a:defRPr>
            </a:lvl3pPr>
            <a:lvl4pPr algn="ctr" rtl="0" eaLnBrk="1" fontAlgn="base" hangingPunct="1">
              <a:spcBef>
                <a:spcPct val="0"/>
              </a:spcBef>
              <a:spcAft>
                <a:spcPct val="0"/>
              </a:spcAft>
              <a:defRPr sz="4400">
                <a:solidFill>
                  <a:schemeClr val="tx2"/>
                </a:solidFill>
                <a:latin typeface="Tahoma" panose="020B0604030504040204" pitchFamily="34" charset="0"/>
              </a:defRPr>
            </a:lvl4pPr>
            <a:lvl5pPr algn="ctr" rtl="0" eaLnBrk="1" fontAlgn="base" hangingPunct="1">
              <a:spcBef>
                <a:spcPct val="0"/>
              </a:spcBef>
              <a:spcAft>
                <a:spcPct val="0"/>
              </a:spcAft>
              <a:defRPr sz="4400">
                <a:solidFill>
                  <a:schemeClr val="tx2"/>
                </a:solidFill>
                <a:latin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Tahoma" panose="020B0604030504040204" pitchFamily="34" charset="0"/>
              </a:defRPr>
            </a:lvl6pPr>
            <a:lvl7pPr marL="914400" algn="ctr" rtl="0" eaLnBrk="1" fontAlgn="base" hangingPunct="1">
              <a:spcBef>
                <a:spcPct val="0"/>
              </a:spcBef>
              <a:spcAft>
                <a:spcPct val="0"/>
              </a:spcAft>
              <a:defRPr sz="4400">
                <a:solidFill>
                  <a:schemeClr val="tx2"/>
                </a:solidFill>
                <a:latin typeface="Tahoma" panose="020B0604030504040204" pitchFamily="34" charset="0"/>
              </a:defRPr>
            </a:lvl7pPr>
            <a:lvl8pPr marL="1371600" algn="ctr" rtl="0" eaLnBrk="1" fontAlgn="base" hangingPunct="1">
              <a:spcBef>
                <a:spcPct val="0"/>
              </a:spcBef>
              <a:spcAft>
                <a:spcPct val="0"/>
              </a:spcAft>
              <a:defRPr sz="4400">
                <a:solidFill>
                  <a:schemeClr val="tx2"/>
                </a:solidFill>
                <a:latin typeface="Tahoma" panose="020B0604030504040204" pitchFamily="34" charset="0"/>
              </a:defRPr>
            </a:lvl8pPr>
            <a:lvl9pPr marL="1828800" algn="ctr" rtl="0" eaLnBrk="1" fontAlgn="base" hangingPunct="1">
              <a:spcBef>
                <a:spcPct val="0"/>
              </a:spcBef>
              <a:spcAft>
                <a:spcPct val="0"/>
              </a:spcAft>
              <a:defRPr sz="4400">
                <a:solidFill>
                  <a:schemeClr val="tx2"/>
                </a:solidFill>
                <a:latin typeface="Tahoma" panose="020B0604030504040204" pitchFamily="34" charset="0"/>
              </a:defRPr>
            </a:lvl9pPr>
          </a:lstStyle>
          <a:p>
            <a:pPr marL="0" lvl="1">
              <a:defRPr/>
            </a:pPr>
            <a:r>
              <a:rPr lang="fa-IR" sz="2177" b="1" kern="1200" smtClean="0">
                <a:ln w="1905"/>
                <a:solidFill>
                  <a:srgbClr val="95651F"/>
                </a:solidFill>
                <a:effectLst>
                  <a:innerShdw blurRad="69850" dist="43180" dir="5400000">
                    <a:srgbClr val="000000">
                      <a:alpha val="65000"/>
                    </a:srgbClr>
                  </a:innerShdw>
                </a:effectLst>
                <a:latin typeface="Times New Roman" panose="02020603050405020304" pitchFamily="18" charset="0"/>
                <a:ea typeface="+mn-ea"/>
                <a:cs typeface="B Titr" panose="00000700000000000000" pitchFamily="2" charset="-78"/>
              </a:rPr>
              <a:t>برنامه توسعه اقتصادی، اشتغالزایی و توسعه پایدار منظومه روستایی</a:t>
            </a:r>
            <a:endParaRPr lang="en-US" sz="2177" b="1" kern="1200" dirty="0">
              <a:ln w="1905"/>
              <a:solidFill>
                <a:srgbClr val="95651F"/>
              </a:solidFill>
              <a:effectLst>
                <a:innerShdw blurRad="69850" dist="43180" dir="5400000">
                  <a:srgbClr val="000000">
                    <a:alpha val="65000"/>
                  </a:srgbClr>
                </a:innerShdw>
              </a:effectLst>
              <a:latin typeface="Times New Roman" panose="02020603050405020304" pitchFamily="18" charset="0"/>
              <a:ea typeface="+mn-ea"/>
              <a:cs typeface="B Titr" panose="00000700000000000000" pitchFamily="2" charset="-78"/>
            </a:endParaRPr>
          </a:p>
        </p:txBody>
      </p:sp>
    </p:spTree>
    <p:extLst>
      <p:ext uri="{BB962C8B-B14F-4D97-AF65-F5344CB8AC3E}">
        <p14:creationId xmlns:p14="http://schemas.microsoft.com/office/powerpoint/2010/main" val="2042478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4027703" y="121270"/>
            <a:ext cx="4931158"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سازمان فضایی پیشنهادی بخش </a:t>
            </a:r>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چورزق</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descr="C:\Users\Yarmohammadi\Desktop\sazman01.jpg"/>
          <p:cNvPicPr/>
          <p:nvPr/>
        </p:nvPicPr>
        <p:blipFill rotWithShape="1">
          <a:blip r:embed="rId2" cstate="print">
            <a:extLst>
              <a:ext uri="{28A0092B-C50C-407E-A947-70E740481C1C}">
                <a14:useLocalDpi xmlns:a14="http://schemas.microsoft.com/office/drawing/2010/main" val="0"/>
              </a:ext>
            </a:extLst>
          </a:blip>
          <a:srcRect l="1495" t="1807"/>
          <a:stretch/>
        </p:blipFill>
        <p:spPr bwMode="auto">
          <a:xfrm>
            <a:off x="495301" y="812765"/>
            <a:ext cx="8152310" cy="5284027"/>
          </a:xfrm>
          <a:prstGeom prst="rect">
            <a:avLst/>
          </a:prstGeom>
          <a:noFill/>
          <a:ln>
            <a:noFill/>
          </a:ln>
        </p:spPr>
      </p:pic>
    </p:spTree>
    <p:extLst>
      <p:ext uri="{BB962C8B-B14F-4D97-AF65-F5344CB8AC3E}">
        <p14:creationId xmlns:p14="http://schemas.microsoft.com/office/powerpoint/2010/main" val="2453510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graphicFrame>
        <p:nvGraphicFramePr>
          <p:cNvPr id="5" name="Table 4"/>
          <p:cNvGraphicFramePr>
            <a:graphicFrameLocks noGrp="1"/>
          </p:cNvGraphicFramePr>
          <p:nvPr>
            <p:extLst>
              <p:ext uri="{D42A27DB-BD31-4B8C-83A1-F6EECF244321}">
                <p14:modId xmlns:p14="http://schemas.microsoft.com/office/powerpoint/2010/main" val="1903762196"/>
              </p:ext>
            </p:extLst>
          </p:nvPr>
        </p:nvGraphicFramePr>
        <p:xfrm>
          <a:off x="104094" y="675168"/>
          <a:ext cx="8872309" cy="5489888"/>
        </p:xfrm>
        <a:graphic>
          <a:graphicData uri="http://schemas.openxmlformats.org/drawingml/2006/table">
            <a:tbl>
              <a:tblPr rtl="1" firstRow="1" firstCol="1" bandRow="1">
                <a:tableStyleId>{C4B1156A-380E-4F78-BDF5-A606A8083BF9}</a:tableStyleId>
              </a:tblPr>
              <a:tblGrid>
                <a:gridCol w="2196784">
                  <a:extLst>
                    <a:ext uri="{9D8B030D-6E8A-4147-A177-3AD203B41FA5}">
                      <a16:colId xmlns:a16="http://schemas.microsoft.com/office/drawing/2014/main" xmlns="" val="20000"/>
                    </a:ext>
                  </a:extLst>
                </a:gridCol>
                <a:gridCol w="4162887">
                  <a:extLst>
                    <a:ext uri="{9D8B030D-6E8A-4147-A177-3AD203B41FA5}">
                      <a16:colId xmlns:a16="http://schemas.microsoft.com/office/drawing/2014/main" xmlns="" val="20001"/>
                    </a:ext>
                  </a:extLst>
                </a:gridCol>
                <a:gridCol w="2512638">
                  <a:extLst>
                    <a:ext uri="{9D8B030D-6E8A-4147-A177-3AD203B41FA5}">
                      <a16:colId xmlns:a16="http://schemas.microsoft.com/office/drawing/2014/main" xmlns="" val="20002"/>
                    </a:ext>
                  </a:extLst>
                </a:gridCol>
              </a:tblGrid>
              <a:tr h="606962">
                <a:tc>
                  <a:txBody>
                    <a:bodyPr/>
                    <a:lstStyle/>
                    <a:p>
                      <a:pPr marL="0" marR="0" algn="ctr" rtl="1">
                        <a:lnSpc>
                          <a:spcPct val="107000"/>
                        </a:lnSpc>
                        <a:spcBef>
                          <a:spcPts val="0"/>
                        </a:spcBef>
                        <a:spcAft>
                          <a:spcPts val="0"/>
                        </a:spcAft>
                      </a:pPr>
                      <a:r>
                        <a:rPr lang="ar-SA" sz="1600" b="1" dirty="0">
                          <a:effectLst/>
                          <a:cs typeface="B Nazanin" panose="00000400000000000000" pitchFamily="2" charset="-78"/>
                        </a:rPr>
                        <a:t>عنوان طرح</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600" b="1">
                          <a:effectLst/>
                          <a:cs typeface="B Nazanin" panose="00000400000000000000" pitchFamily="2" charset="-78"/>
                        </a:rPr>
                        <a:t>محل اجرا</a:t>
                      </a:r>
                      <a:endParaRPr lang="en-US" sz="1800" b="1">
                        <a:effectLst/>
                        <a:cs typeface="B Nazanin" panose="00000400000000000000" pitchFamily="2" charset="-78"/>
                      </a:endParaRPr>
                    </a:p>
                    <a:p>
                      <a:pPr marL="0" marR="0" algn="ctr" rtl="1">
                        <a:lnSpc>
                          <a:spcPct val="107000"/>
                        </a:lnSpc>
                        <a:spcBef>
                          <a:spcPts val="0"/>
                        </a:spcBef>
                        <a:spcAft>
                          <a:spcPts val="0"/>
                        </a:spcAft>
                      </a:pPr>
                      <a:r>
                        <a:rPr lang="ar-SA" sz="1600" b="1">
                          <a:effectLst/>
                          <a:cs typeface="B Nazanin" panose="00000400000000000000" pitchFamily="2" charset="-78"/>
                        </a:rPr>
                        <a:t>( روستا)</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600" b="1" dirty="0">
                          <a:effectLst/>
                          <a:cs typeface="B Nazanin" panose="00000400000000000000" pitchFamily="2" charset="-78"/>
                        </a:rPr>
                        <a:t>دستگاه اجرایی مرتبط</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extLst>
                  <a:ext uri="{0D108BD9-81ED-4DB2-BD59-A6C34878D82A}">
                    <a16:rowId xmlns:a16="http://schemas.microsoft.com/office/drawing/2014/main" xmlns="" val="10000"/>
                  </a:ext>
                </a:extLst>
              </a:tr>
              <a:tr h="480796">
                <a:tc>
                  <a:txBody>
                    <a:bodyPr/>
                    <a:lstStyle/>
                    <a:p>
                      <a:pPr marL="0" marR="0" algn="ctr" rtl="1">
                        <a:lnSpc>
                          <a:spcPct val="90000"/>
                        </a:lnSpc>
                        <a:spcBef>
                          <a:spcPts val="0"/>
                        </a:spcBef>
                        <a:spcAft>
                          <a:spcPts val="0"/>
                        </a:spcAft>
                      </a:pPr>
                      <a:r>
                        <a:rPr lang="ar-SA" sz="1400" b="0" dirty="0">
                          <a:effectLst/>
                          <a:latin typeface="Calibri" panose="020F0502020204030204" pitchFamily="34" charset="0"/>
                          <a:ea typeface="Calibri" panose="020F0502020204030204" pitchFamily="34" charset="0"/>
                          <a:cs typeface="B Nazanin" panose="00000400000000000000" pitchFamily="2" charset="-78"/>
                        </a:rPr>
                        <a:t>ایجاد کمپ گردشگری</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0">
                        <a:lnSpc>
                          <a:spcPct val="90000"/>
                        </a:lnSpc>
                        <a:spcBef>
                          <a:spcPts val="0"/>
                        </a:spcBef>
                        <a:spcAft>
                          <a:spcPts val="0"/>
                        </a:spcAft>
                      </a:pPr>
                      <a:r>
                        <a:rPr lang="ar-SA" sz="1400" b="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شیت، سانسیز</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0">
                        <a:lnSpc>
                          <a:spcPct val="90000"/>
                        </a:lnSpc>
                        <a:spcBef>
                          <a:spcPts val="0"/>
                        </a:spcBef>
                        <a:spcAft>
                          <a:spcPts val="0"/>
                        </a:spcAft>
                      </a:pPr>
                      <a:r>
                        <a:rPr lang="ar-SA"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اداره کل میراث فرهنگی، وصنایع دستی  و گردشگری</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1"/>
                  </a:ext>
                </a:extLst>
              </a:tr>
              <a:tr h="1268746">
                <a:tc>
                  <a:txBody>
                    <a:bodyPr/>
                    <a:lstStyle/>
                    <a:p>
                      <a:pPr marL="457200" marR="0" algn="r" rtl="1">
                        <a:lnSpc>
                          <a:spcPct val="90000"/>
                        </a:lnSpc>
                        <a:spcBef>
                          <a:spcPts val="0"/>
                        </a:spcBef>
                        <a:spcAft>
                          <a:spcPts val="0"/>
                        </a:spcAft>
                      </a:pPr>
                      <a:r>
                        <a:rPr lang="ar-SA" sz="1400" b="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تجهیز خانه‌های </a:t>
                      </a:r>
                      <a:r>
                        <a:rPr lang="ar-SA" sz="1400" b="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بوم</a:t>
                      </a:r>
                      <a:r>
                        <a:rPr lang="fa-IR" sz="1400" b="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r>
                        <a:rPr lang="ar-SA" sz="1400" b="0" dirty="0" smtClean="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گردی</a:t>
                      </a:r>
                      <a:endPar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b="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شیت ، ولیدر، گوهر، جزلا، ایچ، ونی سر ،سرخ اباد،کمر کوه،کسران،کلوييم،وليدر،وليس،کلوج آباد،سرخه ميشه،کله سيران،گوهر،انذر قديم،انذر جديد،جزلا،شقاقي انذر،جوزرگان،زاچکان،شقاقي جزلا،علارود،ايچ،تازه کند،زرني،شقاقي چورزق،شيرميشه،ارشت،جيا،قلات،کهيا،رزه بند،سرخه ديزج،الزين،قاضي بلاغي،مورستانه،دهنه</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2"/>
                  </a:ext>
                </a:extLst>
              </a:tr>
              <a:tr h="506325">
                <a:tc>
                  <a:txBody>
                    <a:bodyPr/>
                    <a:lstStyle/>
                    <a:p>
                      <a:pPr marL="457200" marR="0" algn="r" rtl="1">
                        <a:lnSpc>
                          <a:spcPct val="90000"/>
                        </a:lnSpc>
                        <a:spcBef>
                          <a:spcPts val="0"/>
                        </a:spcBef>
                        <a:spcAft>
                          <a:spcPts val="0"/>
                        </a:spcAft>
                      </a:pPr>
                      <a:r>
                        <a:rPr lang="ar-SA" sz="1400" b="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 تولید پنیر سنتی</a:t>
                      </a:r>
                      <a:endPar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b="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دستجرده</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3"/>
                  </a:ext>
                </a:extLst>
              </a:tr>
              <a:tr h="253162">
                <a:tc>
                  <a:txBody>
                    <a:bodyPr/>
                    <a:lstStyle/>
                    <a:p>
                      <a:pPr marL="457200" marR="0" algn="r" rtl="1">
                        <a:lnSpc>
                          <a:spcPct val="90000"/>
                        </a:lnSpc>
                        <a:spcBef>
                          <a:spcPts val="0"/>
                        </a:spcBef>
                        <a:spcAft>
                          <a:spcPts val="0"/>
                        </a:spcAft>
                      </a:pPr>
                      <a:r>
                        <a:rPr lang="ar-SA" sz="1400" b="0" u="non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ایجاد مجتمع های گلخانه ای</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b="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چورزق، دستجرده</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جهادکشاورزی</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4"/>
                  </a:ext>
                </a:extLst>
              </a:tr>
              <a:tr h="442490">
                <a:tc>
                  <a:txBody>
                    <a:bodyPr/>
                    <a:lstStyle/>
                    <a:p>
                      <a:pPr marL="457200" marR="0" algn="r" rtl="1">
                        <a:lnSpc>
                          <a:spcPct val="90000"/>
                        </a:lnSpc>
                        <a:spcBef>
                          <a:spcPts val="0"/>
                        </a:spcBef>
                        <a:spcAft>
                          <a:spcPts val="0"/>
                        </a:spcAft>
                      </a:pPr>
                      <a:r>
                        <a:rPr lang="ar-SA" sz="1400" b="0" u="non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 تولید زیتون شور، پرورده، کنسرو و روغن زیتون</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b="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گوهر، ونی سر، رزه بند</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5"/>
                  </a:ext>
                </a:extLst>
              </a:tr>
              <a:tr h="779263">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کارگاه‌های تولید پودر سیر شور و ترشی سیر / سورت، بسته،بندی و نگهداری سیر</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b="0" u="none" strike="noStrike"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جزلا</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6"/>
                  </a:ext>
                </a:extLst>
              </a:tr>
              <a:tr h="559517">
                <a:tc>
                  <a:txBody>
                    <a:bodyPr/>
                    <a:lstStyle/>
                    <a:p>
                      <a:pPr marL="457200" marR="0" algn="r" rtl="1">
                        <a:lnSpc>
                          <a:spcPct val="90000"/>
                        </a:lnSpc>
                        <a:spcBef>
                          <a:spcPts val="0"/>
                        </a:spcBef>
                        <a:spcAft>
                          <a:spcPts val="0"/>
                        </a:spcAft>
                      </a:pPr>
                      <a:r>
                        <a:rPr lang="ar-SA" sz="1400" b="0" u="non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 بسته بندی باقالی خشک</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90000"/>
                        </a:lnSpc>
                        <a:spcBef>
                          <a:spcPts val="0"/>
                        </a:spcBef>
                        <a:spcAft>
                          <a:spcPts val="0"/>
                        </a:spcAft>
                      </a:pPr>
                      <a:r>
                        <a:rPr lang="ar-SA" sz="1400" b="0" u="non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 </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b="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ایچ</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7"/>
                  </a:ext>
                </a:extLst>
              </a:tr>
              <a:tr h="564698">
                <a:tc>
                  <a:txBody>
                    <a:bodyPr/>
                    <a:lstStyle/>
                    <a:p>
                      <a:pPr marL="457200" marR="0" algn="r" rtl="1">
                        <a:lnSpc>
                          <a:spcPct val="90000"/>
                        </a:lnSpc>
                        <a:spcBef>
                          <a:spcPts val="0"/>
                        </a:spcBef>
                        <a:spcAft>
                          <a:spcPts val="0"/>
                        </a:spcAft>
                      </a:pPr>
                      <a:r>
                        <a:rPr lang="ar-SA" sz="1400" b="0" u="non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کارگاه‌های تولید پودر سیر شور و ترشی سیر/ سورت، بسته،بندی و نگهداری سیر</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b="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ایچ ، دستجرده، ونی سر، رزه بند، </a:t>
                      </a:r>
                      <a:r>
                        <a:rPr lang="ar-SA" sz="1400" b="0" u="none"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جزلا</a:t>
                      </a:r>
                      <a:endParaRPr lang="en-US" sz="14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8"/>
                  </a:ext>
                </a:extLst>
              </a:tr>
            </a:tbl>
          </a:graphicData>
        </a:graphic>
      </p:graphicFrame>
      <p:sp>
        <p:nvSpPr>
          <p:cNvPr id="6" name="Rectangle 5"/>
          <p:cNvSpPr/>
          <p:nvPr/>
        </p:nvSpPr>
        <p:spPr>
          <a:xfrm>
            <a:off x="4917772" y="95739"/>
            <a:ext cx="4004622"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فهرست طرح‌های سرمایه‌گذاری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399168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graphicFrame>
        <p:nvGraphicFramePr>
          <p:cNvPr id="4" name="Table 3"/>
          <p:cNvGraphicFramePr>
            <a:graphicFrameLocks noGrp="1"/>
          </p:cNvGraphicFramePr>
          <p:nvPr>
            <p:extLst>
              <p:ext uri="{D42A27DB-BD31-4B8C-83A1-F6EECF244321}">
                <p14:modId xmlns:p14="http://schemas.microsoft.com/office/powerpoint/2010/main" val="4206543373"/>
              </p:ext>
            </p:extLst>
          </p:nvPr>
        </p:nvGraphicFramePr>
        <p:xfrm>
          <a:off x="44450" y="693631"/>
          <a:ext cx="8632834" cy="5654714"/>
        </p:xfrm>
        <a:graphic>
          <a:graphicData uri="http://schemas.openxmlformats.org/drawingml/2006/table">
            <a:tbl>
              <a:tblPr rtl="1" firstRow="1" firstCol="1" bandRow="1">
                <a:tableStyleId>{C4B1156A-380E-4F78-BDF5-A606A8083BF9}</a:tableStyleId>
              </a:tblPr>
              <a:tblGrid>
                <a:gridCol w="3119455">
                  <a:extLst>
                    <a:ext uri="{9D8B030D-6E8A-4147-A177-3AD203B41FA5}">
                      <a16:colId xmlns:a16="http://schemas.microsoft.com/office/drawing/2014/main" xmlns="" val="20000"/>
                    </a:ext>
                  </a:extLst>
                </a:gridCol>
                <a:gridCol w="3068560">
                  <a:extLst>
                    <a:ext uri="{9D8B030D-6E8A-4147-A177-3AD203B41FA5}">
                      <a16:colId xmlns:a16="http://schemas.microsoft.com/office/drawing/2014/main" xmlns="" val="20001"/>
                    </a:ext>
                  </a:extLst>
                </a:gridCol>
                <a:gridCol w="2444819">
                  <a:extLst>
                    <a:ext uri="{9D8B030D-6E8A-4147-A177-3AD203B41FA5}">
                      <a16:colId xmlns:a16="http://schemas.microsoft.com/office/drawing/2014/main" xmlns="" val="20002"/>
                    </a:ext>
                  </a:extLst>
                </a:gridCol>
              </a:tblGrid>
              <a:tr h="522657">
                <a:tc>
                  <a:txBody>
                    <a:bodyPr/>
                    <a:lstStyle/>
                    <a:p>
                      <a:pPr marL="0" marR="0" algn="ctr" rtl="1">
                        <a:lnSpc>
                          <a:spcPct val="107000"/>
                        </a:lnSpc>
                        <a:spcBef>
                          <a:spcPts val="0"/>
                        </a:spcBef>
                        <a:spcAft>
                          <a:spcPts val="0"/>
                        </a:spcAft>
                      </a:pPr>
                      <a:r>
                        <a:rPr lang="ar-SA" sz="1400" b="1" dirty="0">
                          <a:effectLst/>
                          <a:cs typeface="B Nazanin" panose="00000400000000000000" pitchFamily="2" charset="-78"/>
                        </a:rPr>
                        <a:t>عنوان طرح</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400" b="1" dirty="0">
                          <a:effectLst/>
                          <a:cs typeface="B Nazanin" panose="00000400000000000000" pitchFamily="2" charset="-78"/>
                        </a:rPr>
                        <a:t>محل اجرا</a:t>
                      </a:r>
                      <a:endParaRPr lang="en-US" sz="1600" b="1" dirty="0">
                        <a:effectLst/>
                        <a:cs typeface="B Nazanin" panose="00000400000000000000" pitchFamily="2" charset="-78"/>
                      </a:endParaRPr>
                    </a:p>
                    <a:p>
                      <a:pPr marL="0" marR="0" algn="ctr" rtl="1">
                        <a:lnSpc>
                          <a:spcPct val="107000"/>
                        </a:lnSpc>
                        <a:spcBef>
                          <a:spcPts val="0"/>
                        </a:spcBef>
                        <a:spcAft>
                          <a:spcPts val="0"/>
                        </a:spcAft>
                      </a:pPr>
                      <a:r>
                        <a:rPr lang="ar-SA" sz="1400" b="1" dirty="0">
                          <a:effectLst/>
                          <a:cs typeface="B Nazanin" panose="00000400000000000000" pitchFamily="2" charset="-78"/>
                        </a:rPr>
                        <a:t>( روستا)</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400" b="1" dirty="0">
                          <a:effectLst/>
                          <a:cs typeface="B Nazanin" panose="00000400000000000000" pitchFamily="2" charset="-78"/>
                        </a:rPr>
                        <a:t>دستگاه اجرایی مرتبط</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extLst>
                  <a:ext uri="{0D108BD9-81ED-4DB2-BD59-A6C34878D82A}">
                    <a16:rowId xmlns:a16="http://schemas.microsoft.com/office/drawing/2014/main" xmlns="" val="10000"/>
                  </a:ext>
                </a:extLst>
              </a:tr>
              <a:tr h="416587">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احداث سردخانه و بسته بندی محصولات زراعی و باغی</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دستجرده</a:t>
                      </a:r>
                      <a:endParaRPr lang="en-US" sz="14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1"/>
                  </a:ext>
                </a:extLst>
              </a:tr>
              <a:tr h="389200">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ایجاد آژانس‌های تورگردانی</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90000"/>
                        </a:lnSpc>
                        <a:spcBef>
                          <a:spcPts val="0"/>
                        </a:spcBef>
                        <a:spcAft>
                          <a:spcPts val="0"/>
                        </a:spcAft>
                      </a:pPr>
                      <a:r>
                        <a:rPr lang="en-US" sz="1400" b="0" u="none" strike="noStrike" dirty="0">
                          <a:solidFill>
                            <a:schemeClr val="tx1"/>
                          </a:solidFill>
                          <a:effectLst/>
                          <a:latin typeface="B Nazanin" panose="00000400000000000000" pitchFamily="2" charset="-78"/>
                          <a:ea typeface="Calibri" panose="020F0502020204030204" pitchFamily="34" charset="0"/>
                          <a:cs typeface="Arial" panose="020B0604020202020204" pitchFamily="34" charset="0"/>
                        </a:rPr>
                        <a:t> </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دستجرده</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ادارة کل میراث فرهنگی، صنایع دستی و گردشگری</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2"/>
                  </a:ext>
                </a:extLst>
              </a:tr>
              <a:tr h="643095">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کارگاه‌های تولید پودر سیر شور و ترشی سیر/ سورت، بسته،بندی و نگهداری سیر</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ونی سر</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3"/>
                  </a:ext>
                </a:extLst>
              </a:tr>
              <a:tr h="608977">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 تولید زیتون شور، پرورده، کنسرو و روغن زیتون</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ونی سر</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4"/>
                  </a:ext>
                </a:extLst>
              </a:tr>
              <a:tr h="588097">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کارگاه‌های تولید پودر سیر شور و ترشی سیر/ سورت، بسته،بندی و نگهداری سیر</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رزه بند</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5"/>
                  </a:ext>
                </a:extLst>
              </a:tr>
              <a:tr h="509054">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 تولید زیتون شور، پرورده، کنسرو و روغن زیتون</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رزه بند</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6"/>
                  </a:ext>
                </a:extLst>
              </a:tr>
              <a:tr h="345774">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کارگاه گوسفند داشتی</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سرخ اباد، سرخه دیزج، دستجرده</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7"/>
                  </a:ext>
                </a:extLst>
              </a:tr>
              <a:tr h="278000">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جشنواره لباس های محلی</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شیت ، ولیدر</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ادارة کل میراث فرهنگی، صنایع دستی و گردشگری</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8"/>
                  </a:ext>
                </a:extLst>
              </a:tr>
              <a:tr h="235488">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پرورش زنبور عسل و فراورده های ان</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شقاقی جزلا، دستجرده، ولیدر،جیا</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9"/>
                  </a:ext>
                </a:extLst>
              </a:tr>
              <a:tr h="235488">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تولید نمک زیتون</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ارشت</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10"/>
                  </a:ext>
                </a:extLst>
              </a:tr>
              <a:tr h="235488">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پرورش شتر مرغ و بوقلمون</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ولیدر</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11"/>
                  </a:ext>
                </a:extLst>
              </a:tr>
              <a:tr h="299757">
                <a:tc>
                  <a:txBody>
                    <a:bodyPr/>
                    <a:lstStyle/>
                    <a:p>
                      <a:pPr marL="457200" marR="0" algn="r" rtl="1">
                        <a:lnSpc>
                          <a:spcPct val="90000"/>
                        </a:lnSpc>
                        <a:spcBef>
                          <a:spcPts val="0"/>
                        </a:spcBef>
                        <a:spcAft>
                          <a:spcPts val="0"/>
                        </a:spcAft>
                      </a:pPr>
                      <a:r>
                        <a:rPr lang="ar-SA" sz="1400" b="0" u="none" strike="noStrike"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جشنواره گیلاس ، انار</a:t>
                      </a:r>
                      <a:endParaRPr lang="en-US" sz="1400" b="0"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شیت، ولیس، ولیدر، کله سیران</a:t>
                      </a:r>
                      <a:endParaRPr lang="en-US" sz="1400"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12"/>
                  </a:ext>
                </a:extLst>
              </a:tr>
              <a:tr h="235488">
                <a:tc>
                  <a:txBody>
                    <a:bodyPr/>
                    <a:lstStyle/>
                    <a:p>
                      <a:pPr marL="457200" marR="0" algn="r" rtl="1">
                        <a:lnSpc>
                          <a:spcPct val="90000"/>
                        </a:lnSpc>
                        <a:spcBef>
                          <a:spcPts val="0"/>
                        </a:spcBef>
                        <a:spcAft>
                          <a:spcPts val="0"/>
                        </a:spcAft>
                      </a:pPr>
                      <a:r>
                        <a:rPr lang="ar-SA" sz="1400" b="0" kern="1200" dirty="0" smtClean="0">
                          <a:solidFill>
                            <a:schemeClr val="dk1"/>
                          </a:solidFill>
                          <a:effectLst/>
                          <a:latin typeface="+mn-lt"/>
                          <a:ea typeface="+mn-ea"/>
                          <a:cs typeface="B Nazanin" panose="00000400000000000000" pitchFamily="2" charset="-78"/>
                        </a:rPr>
                        <a:t>پرورش ماهی</a:t>
                      </a:r>
                      <a:endParaRPr lang="en-US" sz="1400" b="0" u="none"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kern="1200" dirty="0" smtClean="0">
                          <a:solidFill>
                            <a:schemeClr val="dk1"/>
                          </a:solidFill>
                          <a:effectLst/>
                          <a:latin typeface="+mn-lt"/>
                          <a:ea typeface="+mn-ea"/>
                          <a:cs typeface="B Nazanin" panose="00000400000000000000" pitchFamily="2" charset="-78"/>
                        </a:rPr>
                        <a:t>دستجرده</a:t>
                      </a:r>
                      <a:endParaRPr lang="en-US" sz="1400" strike="noStrike"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ar-SA" sz="1400" u="none"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40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4182727141"/>
                  </a:ext>
                </a:extLst>
              </a:tr>
            </a:tbl>
          </a:graphicData>
        </a:graphic>
      </p:graphicFrame>
      <p:sp>
        <p:nvSpPr>
          <p:cNvPr id="5" name="Rectangle 4"/>
          <p:cNvSpPr/>
          <p:nvPr/>
        </p:nvSpPr>
        <p:spPr>
          <a:xfrm>
            <a:off x="4798029" y="182825"/>
            <a:ext cx="4004622"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فهرست طرح‌های سرمایه‌گذاری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76095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graphicFrame>
        <p:nvGraphicFramePr>
          <p:cNvPr id="5" name="Table 4"/>
          <p:cNvGraphicFramePr>
            <a:graphicFrameLocks noGrp="1"/>
          </p:cNvGraphicFramePr>
          <p:nvPr>
            <p:extLst>
              <p:ext uri="{D42A27DB-BD31-4B8C-83A1-F6EECF244321}">
                <p14:modId xmlns:p14="http://schemas.microsoft.com/office/powerpoint/2010/main" val="3475480444"/>
              </p:ext>
            </p:extLst>
          </p:nvPr>
        </p:nvGraphicFramePr>
        <p:xfrm>
          <a:off x="218442" y="1203383"/>
          <a:ext cx="8643613" cy="3849347"/>
        </p:xfrm>
        <a:graphic>
          <a:graphicData uri="http://schemas.openxmlformats.org/drawingml/2006/table">
            <a:tbl>
              <a:tblPr rtl="1" firstRow="1" firstCol="1" bandRow="1">
                <a:tableStyleId>{C4B1156A-380E-4F78-BDF5-A606A8083BF9}</a:tableStyleId>
              </a:tblPr>
              <a:tblGrid>
                <a:gridCol w="3246541">
                  <a:extLst>
                    <a:ext uri="{9D8B030D-6E8A-4147-A177-3AD203B41FA5}">
                      <a16:colId xmlns:a16="http://schemas.microsoft.com/office/drawing/2014/main" xmlns="" val="20000"/>
                    </a:ext>
                  </a:extLst>
                </a:gridCol>
                <a:gridCol w="1996675">
                  <a:extLst>
                    <a:ext uri="{9D8B030D-6E8A-4147-A177-3AD203B41FA5}">
                      <a16:colId xmlns:a16="http://schemas.microsoft.com/office/drawing/2014/main" xmlns="" val="20001"/>
                    </a:ext>
                  </a:extLst>
                </a:gridCol>
                <a:gridCol w="1605984">
                  <a:extLst>
                    <a:ext uri="{9D8B030D-6E8A-4147-A177-3AD203B41FA5}">
                      <a16:colId xmlns:a16="http://schemas.microsoft.com/office/drawing/2014/main" xmlns="" val="20002"/>
                    </a:ext>
                  </a:extLst>
                </a:gridCol>
                <a:gridCol w="1794413">
                  <a:extLst>
                    <a:ext uri="{9D8B030D-6E8A-4147-A177-3AD203B41FA5}">
                      <a16:colId xmlns:a16="http://schemas.microsoft.com/office/drawing/2014/main" xmlns="" val="20003"/>
                    </a:ext>
                  </a:extLst>
                </a:gridCol>
              </a:tblGrid>
              <a:tr h="434585">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عنوان پروژه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عنوان فصل</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محل اجرا</a:t>
                      </a:r>
                      <a:endParaRPr lang="en-US" sz="1600" dirty="0">
                        <a:effectLst/>
                        <a:cs typeface="B Nazanin" panose="00000400000000000000" pitchFamily="2" charset="-78"/>
                      </a:endParaRPr>
                    </a:p>
                    <a:p>
                      <a:pPr marL="0" marR="0" algn="ctr" rtl="1">
                        <a:lnSpc>
                          <a:spcPct val="107000"/>
                        </a:lnSpc>
                        <a:spcBef>
                          <a:spcPts val="0"/>
                        </a:spcBef>
                        <a:spcAft>
                          <a:spcPts val="0"/>
                        </a:spcAft>
                      </a:pPr>
                      <a:r>
                        <a:rPr lang="ar-SA" sz="1600" dirty="0">
                          <a:effectLst/>
                          <a:cs typeface="B Nazanin" panose="00000400000000000000" pitchFamily="2" charset="-78"/>
                        </a:rPr>
                        <a:t>نام روستا</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دستگاه اجرایی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extLst>
                  <a:ext uri="{0D108BD9-81ED-4DB2-BD59-A6C34878D82A}">
                    <a16:rowId xmlns:a16="http://schemas.microsoft.com/office/drawing/2014/main" xmlns="" val="10000"/>
                  </a:ext>
                </a:extLst>
              </a:tr>
              <a:tr h="457367">
                <a:tc>
                  <a:txBody>
                    <a:bodyPr/>
                    <a:lstStyle/>
                    <a:p>
                      <a:pPr marL="0" marR="0" algn="r" rtl="1">
                        <a:lnSpc>
                          <a:spcPct val="107000"/>
                        </a:lnSpc>
                        <a:spcBef>
                          <a:spcPts val="0"/>
                        </a:spcBef>
                        <a:spcAft>
                          <a:spcPts val="0"/>
                        </a:spcAft>
                      </a:pPr>
                      <a:r>
                        <a:rPr lang="ar-SA" sz="1600" b="0" dirty="0">
                          <a:effectLst/>
                          <a:latin typeface="BNazanin"/>
                          <a:ea typeface="Calibri" panose="020F0502020204030204" pitchFamily="34" charset="0"/>
                          <a:cs typeface="B Nazanin" panose="00000400000000000000" pitchFamily="2" charset="-78"/>
                        </a:rPr>
                        <a:t>مطالعه</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و</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ایجاد</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اردوگاه</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و مجتمع‌های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خدمات گردشگری</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BNazanin"/>
                          <a:ea typeface="Calibri" panose="020F0502020204030204" pitchFamily="34" charset="0"/>
                          <a:cs typeface="B Nazanin" panose="00000400000000000000" pitchFamily="2" charset="-78"/>
                        </a:rPr>
                        <a:t>گردشگری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Calibri" panose="020F0502020204030204" pitchFamily="34" charset="0"/>
                          <a:ea typeface="Calibri" panose="020F0502020204030204" pitchFamily="34" charset="0"/>
                          <a:cs typeface="B Nazanin" panose="00000400000000000000" pitchFamily="2" charset="-78"/>
                        </a:rPr>
                        <a:t>روستاهای هدف </a:t>
                      </a:r>
                      <a:r>
                        <a:rPr lang="ar-SA" sz="1600" dirty="0" smtClean="0">
                          <a:effectLst/>
                          <a:latin typeface="Calibri" panose="020F0502020204030204" pitchFamily="34" charset="0"/>
                          <a:ea typeface="Calibri" panose="020F0502020204030204" pitchFamily="34" charset="0"/>
                          <a:cs typeface="B Nazanin" panose="00000400000000000000" pitchFamily="2" charset="-78"/>
                        </a:rPr>
                        <a:t>گر</a:t>
                      </a:r>
                      <a:r>
                        <a:rPr lang="fa-IR" sz="1600" dirty="0" smtClean="0">
                          <a:effectLst/>
                          <a:latin typeface="Calibri" panose="020F0502020204030204" pitchFamily="34" charset="0"/>
                          <a:ea typeface="Calibri" panose="020F0502020204030204" pitchFamily="34" charset="0"/>
                          <a:cs typeface="B Nazanin" panose="00000400000000000000" pitchFamily="2" charset="-78"/>
                        </a:rPr>
                        <a:t>دشگ</a:t>
                      </a:r>
                      <a:r>
                        <a:rPr lang="ar-SA" sz="1600" dirty="0" smtClean="0">
                          <a:effectLst/>
                          <a:latin typeface="Calibri" panose="020F0502020204030204" pitchFamily="34" charset="0"/>
                          <a:ea typeface="Calibri" panose="020F0502020204030204" pitchFamily="34" charset="0"/>
                          <a:cs typeface="B Nazanin" panose="00000400000000000000" pitchFamily="2" charset="-78"/>
                        </a:rPr>
                        <a:t>ری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BNazanin"/>
                          <a:ea typeface="Calibri" panose="020F0502020204030204" pitchFamily="34" charset="0"/>
                          <a:cs typeface="B Nazanin" panose="00000400000000000000" pitchFamily="2" charset="-78"/>
                        </a:rPr>
                        <a:t>سازمان</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میراث فرهنگی</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و گردشگری،</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صنایع دستی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1"/>
                  </a:ext>
                </a:extLst>
              </a:tr>
              <a:tr h="457367">
                <a:tc>
                  <a:txBody>
                    <a:bodyPr/>
                    <a:lstStyle/>
                    <a:p>
                      <a:pPr marL="0" marR="0" algn="r" rtl="1">
                        <a:lnSpc>
                          <a:spcPct val="107000"/>
                        </a:lnSpc>
                        <a:spcBef>
                          <a:spcPts val="0"/>
                        </a:spcBef>
                        <a:spcAft>
                          <a:spcPts val="0"/>
                        </a:spcAft>
                      </a:pPr>
                      <a:r>
                        <a:rPr lang="ar-SA" sz="1600" b="0" dirty="0">
                          <a:effectLst/>
                          <a:latin typeface="BNazanin"/>
                          <a:ea typeface="Calibri" panose="020F0502020204030204" pitchFamily="34" charset="0"/>
                          <a:cs typeface="B Nazanin" panose="00000400000000000000" pitchFamily="2" charset="-78"/>
                        </a:rPr>
                        <a:t>توسعه</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مراکز</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پذیرایی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بین راهی</a:t>
                      </a:r>
                      <a:r>
                        <a:rPr lang="en-US" sz="1600" b="0" dirty="0">
                          <a:effectLst/>
                          <a:latin typeface="BNazanin"/>
                          <a:ea typeface="Calibri" panose="020F0502020204030204" pitchFamily="34" charset="0"/>
                          <a:cs typeface="B Nazanin" panose="00000400000000000000" pitchFamily="2" charset="-78"/>
                        </a:rPr>
                        <a:t>) </a:t>
                      </a:r>
                      <a:r>
                        <a:rPr lang="ar-SA" sz="1600" b="0" dirty="0">
                          <a:effectLst/>
                          <a:latin typeface="BNazanin"/>
                          <a:ea typeface="Calibri" panose="020F0502020204030204" pitchFamily="34" charset="0"/>
                          <a:cs typeface="B Nazanin" panose="00000400000000000000" pitchFamily="2" charset="-78"/>
                        </a:rPr>
                        <a:t>ایجاد</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مراکز</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پذیرایی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رستوران</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غذاهای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محلی،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ملی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و</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بین المللی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پیرامون</a:t>
                      </a:r>
                      <a:r>
                        <a:rPr lang="en-US" sz="1600" b="0" dirty="0">
                          <a:effectLst/>
                          <a:latin typeface="BNazanin"/>
                          <a:ea typeface="Calibri" panose="020F0502020204030204" pitchFamily="34" charset="0"/>
                          <a:cs typeface="B Nazanin" panose="00000400000000000000" pitchFamily="2" charset="-78"/>
                        </a:rPr>
                        <a:t> (</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BNazanin"/>
                          <a:ea typeface="Calibri" panose="020F0502020204030204" pitchFamily="34" charset="0"/>
                          <a:cs typeface="B Nazanin" panose="00000400000000000000" pitchFamily="2" charset="-78"/>
                        </a:rPr>
                        <a:t>گردشگری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Calibri" panose="020F0502020204030204" pitchFamily="34" charset="0"/>
                          <a:ea typeface="Calibri" panose="020F0502020204030204" pitchFamily="34" charset="0"/>
                          <a:cs typeface="B Nazanin" panose="00000400000000000000" pitchFamily="2" charset="-78"/>
                        </a:rPr>
                        <a:t>مسیرهای گردشگری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a:effectLst/>
                          <a:latin typeface="BNazanin"/>
                          <a:ea typeface="Calibri" panose="020F0502020204030204" pitchFamily="34" charset="0"/>
                          <a:cs typeface="B Nazanin" panose="00000400000000000000" pitchFamily="2" charset="-78"/>
                        </a:rPr>
                        <a:t>سازمان</a:t>
                      </a:r>
                      <a:r>
                        <a:rPr lang="ar-SA" sz="1600">
                          <a:effectLst/>
                          <a:latin typeface="BNazanin"/>
                          <a:ea typeface="Calibri" panose="020F0502020204030204" pitchFamily="34" charset="0"/>
                          <a:cs typeface="BNazanin"/>
                        </a:rPr>
                        <a:t> </a:t>
                      </a:r>
                      <a:r>
                        <a:rPr lang="ar-SA" sz="1600">
                          <a:effectLst/>
                          <a:latin typeface="BNazanin"/>
                          <a:ea typeface="Calibri" panose="020F0502020204030204" pitchFamily="34" charset="0"/>
                          <a:cs typeface="B Nazanin" panose="00000400000000000000" pitchFamily="2" charset="-78"/>
                        </a:rPr>
                        <a:t>میراث فرهنگی</a:t>
                      </a:r>
                      <a:r>
                        <a:rPr lang="ar-SA" sz="1600">
                          <a:effectLst/>
                          <a:latin typeface="BNazanin"/>
                          <a:ea typeface="Calibri" panose="020F0502020204030204" pitchFamily="34" charset="0"/>
                          <a:cs typeface="BNazanin"/>
                        </a:rPr>
                        <a:t> </a:t>
                      </a:r>
                      <a:r>
                        <a:rPr lang="ar-SA" sz="1600">
                          <a:effectLst/>
                          <a:latin typeface="BNazanin"/>
                          <a:ea typeface="Calibri" panose="020F0502020204030204" pitchFamily="34" charset="0"/>
                          <a:cs typeface="B Nazanin" panose="00000400000000000000" pitchFamily="2" charset="-78"/>
                        </a:rPr>
                        <a:t>و گردشگری،</a:t>
                      </a:r>
                      <a:r>
                        <a:rPr lang="ar-SA" sz="1600">
                          <a:effectLst/>
                          <a:latin typeface="BNazanin"/>
                          <a:ea typeface="Calibri" panose="020F0502020204030204" pitchFamily="34" charset="0"/>
                          <a:cs typeface="BNazanin"/>
                        </a:rPr>
                        <a:t> </a:t>
                      </a:r>
                      <a:r>
                        <a:rPr lang="ar-SA" sz="1600">
                          <a:effectLst/>
                          <a:latin typeface="BNazanin"/>
                          <a:ea typeface="Calibri" panose="020F0502020204030204" pitchFamily="34" charset="0"/>
                          <a:cs typeface="B Nazanin" panose="00000400000000000000" pitchFamily="2" charset="-78"/>
                        </a:rPr>
                        <a:t>صنایع دستی</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2"/>
                  </a:ext>
                </a:extLst>
              </a:tr>
              <a:tr h="457367">
                <a:tc>
                  <a:txBody>
                    <a:bodyPr/>
                    <a:lstStyle/>
                    <a:p>
                      <a:pPr marL="0" marR="0" algn="r" rtl="1">
                        <a:lnSpc>
                          <a:spcPct val="107000"/>
                        </a:lnSpc>
                        <a:spcBef>
                          <a:spcPts val="0"/>
                        </a:spcBef>
                        <a:spcAft>
                          <a:spcPts val="0"/>
                        </a:spcAft>
                      </a:pPr>
                      <a:r>
                        <a:rPr lang="ar-SA" sz="1600" b="0" dirty="0">
                          <a:effectLst/>
                          <a:latin typeface="BNazanin"/>
                          <a:ea typeface="Calibri" panose="020F0502020204030204" pitchFamily="34" charset="0"/>
                          <a:cs typeface="B Nazanin" panose="00000400000000000000" pitchFamily="2" charset="-78"/>
                        </a:rPr>
                        <a:t>گاز رسانی به کل روستاها</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BNazanin"/>
                          <a:ea typeface="Calibri" panose="020F0502020204030204" pitchFamily="34" charset="0"/>
                          <a:cs typeface="B Nazanin" panose="00000400000000000000" pitchFamily="2" charset="-78"/>
                        </a:rPr>
                        <a:t>گاز</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رساني</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به</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روستاهاي</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كشور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a:effectLst/>
                          <a:latin typeface="Calibri" panose="020F0502020204030204" pitchFamily="34" charset="0"/>
                          <a:ea typeface="Calibri" panose="020F0502020204030204" pitchFamily="34" charset="0"/>
                          <a:cs typeface="B Nazanin" panose="00000400000000000000" pitchFamily="2" charset="-78"/>
                        </a:rPr>
                        <a:t>روستاهای فاقد</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a:effectLst/>
                          <a:latin typeface="Calibri" panose="020F0502020204030204" pitchFamily="34" charset="0"/>
                          <a:ea typeface="Calibri" panose="020F0502020204030204" pitchFamily="34" charset="0"/>
                          <a:cs typeface="B Nazanin" panose="00000400000000000000" pitchFamily="2" charset="-78"/>
                        </a:rPr>
                        <a:t>ادارة گاز</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3"/>
                  </a:ext>
                </a:extLst>
              </a:tr>
              <a:tr h="457367">
                <a:tc>
                  <a:txBody>
                    <a:bodyPr/>
                    <a:lstStyle/>
                    <a:p>
                      <a:pPr marL="0" marR="0" algn="r" rtl="1">
                        <a:lnSpc>
                          <a:spcPct val="107000"/>
                        </a:lnSpc>
                        <a:spcBef>
                          <a:spcPts val="0"/>
                        </a:spcBef>
                        <a:spcAft>
                          <a:spcPts val="0"/>
                        </a:spcAft>
                      </a:pPr>
                      <a:r>
                        <a:rPr lang="ar-SA" sz="1600" b="0" dirty="0">
                          <a:effectLst/>
                          <a:latin typeface="Calibri" panose="020F0502020204030204" pitchFamily="34" charset="0"/>
                          <a:ea typeface="Calibri" panose="020F0502020204030204" pitchFamily="34" charset="0"/>
                          <a:cs typeface="B Nazanin" panose="00000400000000000000" pitchFamily="2" charset="-78"/>
                        </a:rPr>
                        <a:t>تاسیس خانه بهداشت در روستاهای فاقد خان</a:t>
                      </a:r>
                      <a:r>
                        <a:rPr lang="fa-IR" sz="1600" b="0" dirty="0">
                          <a:effectLst/>
                          <a:latin typeface="Calibri" panose="020F0502020204030204" pitchFamily="34" charset="0"/>
                          <a:ea typeface="Calibri" panose="020F0502020204030204" pitchFamily="34" charset="0"/>
                          <a:cs typeface="B Nazanin" panose="00000400000000000000" pitchFamily="2" charset="-78"/>
                        </a:rPr>
                        <a:t>ة </a:t>
                      </a:r>
                      <a:r>
                        <a:rPr lang="ar-SA" sz="1600" b="0" dirty="0">
                          <a:effectLst/>
                          <a:latin typeface="Calibri" panose="020F0502020204030204" pitchFamily="34" charset="0"/>
                          <a:ea typeface="Calibri" panose="020F0502020204030204" pitchFamily="34" charset="0"/>
                          <a:cs typeface="B Nazanin" panose="00000400000000000000" pitchFamily="2" charset="-78"/>
                        </a:rPr>
                        <a:t>بهداشت</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Times New Roman" panose="02020603050405020304" pitchFamily="18" charset="0"/>
                          <a:ea typeface="Calibri" panose="020F0502020204030204" pitchFamily="34" charset="0"/>
                          <a:cs typeface="B Nazanin" panose="00000400000000000000" pitchFamily="2" charset="-78"/>
                        </a:rPr>
                        <a:t>‌فصل توسعه و خدمات شهري، روستايي و عشايري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a:effectLst/>
                          <a:latin typeface="Calibri" panose="020F0502020204030204" pitchFamily="34" charset="0"/>
                          <a:ea typeface="Calibri" panose="020F0502020204030204" pitchFamily="34" charset="0"/>
                          <a:cs typeface="B Nazanin" panose="00000400000000000000" pitchFamily="2" charset="-78"/>
                        </a:rPr>
                        <a:t>روستاهای فاقد</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a:effectLst/>
                          <a:latin typeface="BNazanin"/>
                          <a:ea typeface="Calibri" panose="020F0502020204030204" pitchFamily="34" charset="0"/>
                          <a:cs typeface="B Nazanin" panose="00000400000000000000" pitchFamily="2" charset="-78"/>
                        </a:rPr>
                        <a:t>دانشگاه</a:t>
                      </a:r>
                      <a:r>
                        <a:rPr lang="ar-SA" sz="1600">
                          <a:effectLst/>
                          <a:latin typeface="BNazanin"/>
                          <a:ea typeface="Calibri" panose="020F0502020204030204" pitchFamily="34" charset="0"/>
                          <a:cs typeface="BNazanin"/>
                        </a:rPr>
                        <a:t> </a:t>
                      </a:r>
                      <a:r>
                        <a:rPr lang="ar-SA" sz="1600">
                          <a:effectLst/>
                          <a:latin typeface="BNazanin"/>
                          <a:ea typeface="Calibri" panose="020F0502020204030204" pitchFamily="34" charset="0"/>
                          <a:cs typeface="B Nazanin" panose="00000400000000000000" pitchFamily="2" charset="-78"/>
                        </a:rPr>
                        <a:t>علوم پزشکی</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4"/>
                  </a:ext>
                </a:extLst>
              </a:tr>
              <a:tr h="228684">
                <a:tc>
                  <a:txBody>
                    <a:bodyPr/>
                    <a:lstStyle/>
                    <a:p>
                      <a:pPr marL="0" marR="0" algn="r" rtl="1">
                        <a:lnSpc>
                          <a:spcPct val="107000"/>
                        </a:lnSpc>
                        <a:spcBef>
                          <a:spcPts val="0"/>
                        </a:spcBef>
                        <a:spcAft>
                          <a:spcPts val="0"/>
                        </a:spcAft>
                      </a:pPr>
                      <a:r>
                        <a:rPr lang="ar-SA" sz="1600" b="0" dirty="0">
                          <a:effectLst/>
                          <a:latin typeface="BNazanin"/>
                          <a:ea typeface="Calibri" panose="020F0502020204030204" pitchFamily="34" charset="0"/>
                          <a:cs typeface="B Nazanin" panose="00000400000000000000" pitchFamily="2" charset="-78"/>
                        </a:rPr>
                        <a:t>ساماندهی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رودخانه</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و</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مقاوم</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سازی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تعداد</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روستای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بخش در</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مقابل</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سیلاب</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Times New Roman" panose="02020603050405020304" pitchFamily="18" charset="0"/>
                          <a:ea typeface="Calibri" panose="020F0502020204030204" pitchFamily="34" charset="0"/>
                          <a:cs typeface="B Nazanin" panose="00000400000000000000" pitchFamily="2" charset="-78"/>
                        </a:rPr>
                        <a:t>‌فصل منابع آب</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Calibri" panose="020F0502020204030204" pitchFamily="34" charset="0"/>
                          <a:ea typeface="Calibri" panose="020F0502020204030204" pitchFamily="34" charset="0"/>
                          <a:cs typeface="B Nazanin" panose="00000400000000000000" pitchFamily="2" charset="-78"/>
                        </a:rPr>
                        <a:t>روستاهای در معرض خطر سیل</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a:effectLst/>
                          <a:latin typeface="BNazanin"/>
                          <a:ea typeface="Calibri" panose="020F0502020204030204" pitchFamily="34" charset="0"/>
                          <a:cs typeface="B Nazanin" panose="00000400000000000000" pitchFamily="2" charset="-78"/>
                        </a:rPr>
                        <a:t>آب منطقه‌ای</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5"/>
                  </a:ext>
                </a:extLst>
              </a:tr>
              <a:tr h="228684">
                <a:tc>
                  <a:txBody>
                    <a:bodyPr/>
                    <a:lstStyle/>
                    <a:p>
                      <a:pPr marL="0" marR="0" algn="r" rtl="1">
                        <a:lnSpc>
                          <a:spcPct val="107000"/>
                        </a:lnSpc>
                        <a:spcBef>
                          <a:spcPts val="0"/>
                        </a:spcBef>
                        <a:spcAft>
                          <a:spcPts val="0"/>
                        </a:spcAft>
                      </a:pPr>
                      <a:r>
                        <a:rPr lang="ar-SA" sz="1600" b="0" dirty="0">
                          <a:effectLst/>
                          <a:latin typeface="BNazanin"/>
                          <a:ea typeface="Calibri" panose="020F0502020204030204" pitchFamily="34" charset="0"/>
                          <a:cs typeface="B Nazanin" panose="00000400000000000000" pitchFamily="2" charset="-78"/>
                        </a:rPr>
                        <a:t>نوسازی،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بهسازی</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و</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تجهیز</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امکانات</a:t>
                      </a:r>
                      <a:r>
                        <a:rPr lang="ar-SA" sz="1600" b="0" dirty="0">
                          <a:effectLst/>
                          <a:latin typeface="BNazanin"/>
                          <a:ea typeface="Calibri" panose="020F0502020204030204" pitchFamily="34" charset="0"/>
                          <a:cs typeface="BNazanin"/>
                        </a:rPr>
                        <a:t> </a:t>
                      </a:r>
                      <a:r>
                        <a:rPr lang="ar-SA" sz="1600" b="0" dirty="0">
                          <a:effectLst/>
                          <a:latin typeface="BNazanin"/>
                          <a:ea typeface="Calibri" panose="020F0502020204030204" pitchFamily="34" charset="0"/>
                          <a:cs typeface="B Nazanin" panose="00000400000000000000" pitchFamily="2" charset="-78"/>
                        </a:rPr>
                        <a:t>آموزشی</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BNazanin"/>
                          <a:ea typeface="Calibri" panose="020F0502020204030204" pitchFamily="34" charset="0"/>
                          <a:cs typeface="B Nazanin" panose="00000400000000000000" pitchFamily="2" charset="-78"/>
                        </a:rPr>
                        <a:t>سکونتگاهی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Calibri" panose="020F0502020204030204" pitchFamily="34" charset="0"/>
                          <a:ea typeface="Calibri" panose="020F0502020204030204" pitchFamily="34" charset="0"/>
                          <a:cs typeface="B Nazanin" panose="00000400000000000000" pitchFamily="2" charset="-78"/>
                        </a:rPr>
                        <a:t>روستاهای کمبود خدمات آموزشی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600" dirty="0">
                          <a:effectLst/>
                          <a:latin typeface="BNazanin"/>
                          <a:ea typeface="Calibri" panose="020F0502020204030204" pitchFamily="34" charset="0"/>
                          <a:cs typeface="B Nazanin" panose="00000400000000000000" pitchFamily="2" charset="-78"/>
                        </a:rPr>
                        <a:t>آموزش</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و</a:t>
                      </a:r>
                      <a:r>
                        <a:rPr lang="ar-SA" sz="1600" dirty="0">
                          <a:effectLst/>
                          <a:latin typeface="BNazanin"/>
                          <a:ea typeface="Calibri" panose="020F0502020204030204" pitchFamily="34" charset="0"/>
                          <a:cs typeface="BNazanin"/>
                        </a:rPr>
                        <a:t> </a:t>
                      </a:r>
                      <a:r>
                        <a:rPr lang="ar-SA" sz="1600" dirty="0">
                          <a:effectLst/>
                          <a:latin typeface="BNazanin"/>
                          <a:ea typeface="Calibri" panose="020F0502020204030204" pitchFamily="34" charset="0"/>
                          <a:cs typeface="B Nazanin" panose="00000400000000000000" pitchFamily="2" charset="-78"/>
                        </a:rPr>
                        <a:t>پرورش</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a16="http://schemas.microsoft.com/office/drawing/2014/main" xmlns="" val="10006"/>
                  </a:ext>
                </a:extLst>
              </a:tr>
            </a:tbl>
          </a:graphicData>
        </a:graphic>
      </p:graphicFrame>
      <p:sp>
        <p:nvSpPr>
          <p:cNvPr id="6" name="Rectangle 5"/>
          <p:cNvSpPr/>
          <p:nvPr/>
        </p:nvSpPr>
        <p:spPr>
          <a:xfrm>
            <a:off x="5504029" y="182826"/>
            <a:ext cx="332174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فهرست پروژه‌های عمرانی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490339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TextBox 3"/>
          <p:cNvSpPr txBox="1"/>
          <p:nvPr/>
        </p:nvSpPr>
        <p:spPr>
          <a:xfrm>
            <a:off x="2961932" y="2013091"/>
            <a:ext cx="3156633" cy="1446550"/>
          </a:xfrm>
          <a:prstGeom prst="rect">
            <a:avLst/>
          </a:prstGeom>
          <a:noFill/>
        </p:spPr>
        <p:txBody>
          <a:bodyPr wrap="none" rtlCol="0">
            <a:spAutoFit/>
          </a:bodyPr>
          <a:lstStyle/>
          <a:p>
            <a:r>
              <a:rPr lang="fa-IR" sz="8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با تشکر</a:t>
            </a:r>
            <a:endParaRPr lang="en-US" sz="8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6110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pic>
        <p:nvPicPr>
          <p:cNvPr id="4" name="Content Placeholder 6" descr="Capture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59682" y="786886"/>
            <a:ext cx="8168820" cy="5374302"/>
          </a:xfrm>
          <a:prstGeom prst="rect">
            <a:avLst/>
          </a:prstGeom>
        </p:spPr>
      </p:pic>
      <p:sp>
        <p:nvSpPr>
          <p:cNvPr id="5" name="Rectangle 4"/>
          <p:cNvSpPr txBox="1">
            <a:spLocks noChangeArrowheads="1"/>
          </p:cNvSpPr>
          <p:nvPr/>
        </p:nvSpPr>
        <p:spPr bwMode="auto">
          <a:xfrm>
            <a:off x="2495729" y="167426"/>
            <a:ext cx="6648271" cy="619460"/>
          </a:xfrm>
          <a:prstGeom prst="rect">
            <a:avLst/>
          </a:prstGeom>
          <a:noFill/>
          <a:ln>
            <a:noFill/>
          </a:ln>
        </p:spPr>
        <p:txBody>
          <a:bodyPr anchor="ctr"/>
          <a:lstStyle>
            <a:lvl1pPr algn="r" rtl="1">
              <a:spcBef>
                <a:spcPct val="20000"/>
              </a:spcBef>
              <a:buClr>
                <a:schemeClr val="folHlink"/>
              </a:buClr>
              <a:buFont typeface="Wingdings" panose="05000000000000000000" pitchFamily="2" charset="2"/>
              <a:buChar char="u"/>
              <a:defRPr sz="2000" b="1">
                <a:solidFill>
                  <a:schemeClr val="folHlink"/>
                </a:solidFill>
                <a:latin typeface="Verdana" panose="020B0604030504040204" pitchFamily="34" charset="0"/>
              </a:defRPr>
            </a:lvl1pPr>
            <a:lvl2pPr marL="742950" indent="-285750" algn="r" rtl="1">
              <a:spcBef>
                <a:spcPct val="20000"/>
              </a:spcBef>
              <a:buClr>
                <a:schemeClr val="accent1"/>
              </a:buClr>
              <a:buSzPct val="60000"/>
              <a:buFont typeface="Wingdings" panose="05000000000000000000" pitchFamily="2" charset="2"/>
              <a:buChar char="n"/>
              <a:defRPr sz="2800">
                <a:solidFill>
                  <a:schemeClr val="tx1"/>
                </a:solidFill>
                <a:latin typeface="Verdana" panose="020B0604030504040204" pitchFamily="34" charset="0"/>
              </a:defRPr>
            </a:lvl2pPr>
            <a:lvl3pPr marL="1143000" indent="-228600" algn="r" rtl="1">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lgn="r" rtl="1">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lgn="r" rtl="1">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rtl="0" eaLnBrk="1" hangingPunct="1">
              <a:lnSpc>
                <a:spcPct val="80000"/>
              </a:lnSpc>
              <a:spcBef>
                <a:spcPct val="0"/>
              </a:spcBef>
              <a:buClrTx/>
              <a:buFontTx/>
              <a:buNone/>
              <a:defRPr/>
            </a:pPr>
            <a:r>
              <a:rPr lang="ar-SA" altLang="en-US" sz="2177" dirty="0">
                <a:ln w="1905"/>
                <a:solidFill>
                  <a:srgbClr val="95651F"/>
                </a:solidFill>
                <a:effectLst>
                  <a:innerShdw blurRad="69850" dist="43180" dir="5400000">
                    <a:srgbClr val="000000">
                      <a:alpha val="65000"/>
                    </a:srgbClr>
                  </a:innerShdw>
                </a:effectLst>
                <a:latin typeface="Times New Roman" panose="02020603050405020304" pitchFamily="18" charset="0"/>
                <a:cs typeface="B Titr" panose="00000700000000000000" pitchFamily="2" charset="-78"/>
              </a:rPr>
              <a:t>ساختار کلی نظارت</a:t>
            </a:r>
            <a:r>
              <a:rPr lang="fa-IR" altLang="en-US" sz="2177" dirty="0">
                <a:ln w="1905"/>
                <a:solidFill>
                  <a:srgbClr val="95651F"/>
                </a:solidFill>
                <a:effectLst>
                  <a:innerShdw blurRad="69850" dist="43180" dir="5400000">
                    <a:srgbClr val="000000">
                      <a:alpha val="65000"/>
                    </a:srgbClr>
                  </a:innerShdw>
                </a:effectLst>
                <a:latin typeface="Times New Roman" panose="02020603050405020304" pitchFamily="18" charset="0"/>
                <a:cs typeface="B Titr" panose="00000700000000000000" pitchFamily="2" charset="-78"/>
              </a:rPr>
              <a:t> بر مطالعات و اسناد برنامه و طرح توسعه</a:t>
            </a:r>
            <a:endParaRPr lang="en-US" altLang="fa-IR" sz="2177" dirty="0">
              <a:ln w="1905"/>
              <a:solidFill>
                <a:srgbClr val="95651F"/>
              </a:solidFill>
              <a:effectLst>
                <a:innerShdw blurRad="69850" dist="43180" dir="5400000">
                  <a:srgbClr val="000000">
                    <a:alpha val="65000"/>
                  </a:srgbClr>
                </a:innerShdw>
              </a:effectLst>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37426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Title 1"/>
          <p:cNvSpPr txBox="1">
            <a:spLocks/>
          </p:cNvSpPr>
          <p:nvPr/>
        </p:nvSpPr>
        <p:spPr>
          <a:xfrm>
            <a:off x="4302579" y="105131"/>
            <a:ext cx="4598988" cy="609600"/>
          </a:xfrm>
          <a:prstGeom prst="rect">
            <a:avLst/>
          </a:prstGeom>
          <a:noFill/>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panose="020B0604030504040204" pitchFamily="34" charset="0"/>
              </a:defRPr>
            </a:lvl2pPr>
            <a:lvl3pPr algn="ctr" rtl="0" eaLnBrk="1" fontAlgn="base" hangingPunct="1">
              <a:spcBef>
                <a:spcPct val="0"/>
              </a:spcBef>
              <a:spcAft>
                <a:spcPct val="0"/>
              </a:spcAft>
              <a:defRPr sz="4400">
                <a:solidFill>
                  <a:schemeClr val="tx2"/>
                </a:solidFill>
                <a:latin typeface="Tahoma" panose="020B0604030504040204" pitchFamily="34" charset="0"/>
              </a:defRPr>
            </a:lvl3pPr>
            <a:lvl4pPr algn="ctr" rtl="0" eaLnBrk="1" fontAlgn="base" hangingPunct="1">
              <a:spcBef>
                <a:spcPct val="0"/>
              </a:spcBef>
              <a:spcAft>
                <a:spcPct val="0"/>
              </a:spcAft>
              <a:defRPr sz="4400">
                <a:solidFill>
                  <a:schemeClr val="tx2"/>
                </a:solidFill>
                <a:latin typeface="Tahoma" panose="020B0604030504040204" pitchFamily="34" charset="0"/>
              </a:defRPr>
            </a:lvl4pPr>
            <a:lvl5pPr algn="ctr" rtl="0" eaLnBrk="1" fontAlgn="base" hangingPunct="1">
              <a:spcBef>
                <a:spcPct val="0"/>
              </a:spcBef>
              <a:spcAft>
                <a:spcPct val="0"/>
              </a:spcAft>
              <a:defRPr sz="4400">
                <a:solidFill>
                  <a:schemeClr val="tx2"/>
                </a:solidFill>
                <a:latin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Tahoma" panose="020B0604030504040204" pitchFamily="34" charset="0"/>
              </a:defRPr>
            </a:lvl6pPr>
            <a:lvl7pPr marL="914400" algn="ctr" rtl="0" eaLnBrk="1" fontAlgn="base" hangingPunct="1">
              <a:spcBef>
                <a:spcPct val="0"/>
              </a:spcBef>
              <a:spcAft>
                <a:spcPct val="0"/>
              </a:spcAft>
              <a:defRPr sz="4400">
                <a:solidFill>
                  <a:schemeClr val="tx2"/>
                </a:solidFill>
                <a:latin typeface="Tahoma" panose="020B0604030504040204" pitchFamily="34" charset="0"/>
              </a:defRPr>
            </a:lvl7pPr>
            <a:lvl8pPr marL="1371600" algn="ctr" rtl="0" eaLnBrk="1" fontAlgn="base" hangingPunct="1">
              <a:spcBef>
                <a:spcPct val="0"/>
              </a:spcBef>
              <a:spcAft>
                <a:spcPct val="0"/>
              </a:spcAft>
              <a:defRPr sz="4400">
                <a:solidFill>
                  <a:schemeClr val="tx2"/>
                </a:solidFill>
                <a:latin typeface="Tahoma" panose="020B0604030504040204" pitchFamily="34" charset="0"/>
              </a:defRPr>
            </a:lvl8pPr>
            <a:lvl9pPr marL="1828800" algn="ctr" rtl="0" eaLnBrk="1" fontAlgn="base" hangingPunct="1">
              <a:spcBef>
                <a:spcPct val="0"/>
              </a:spcBef>
              <a:spcAft>
                <a:spcPct val="0"/>
              </a:spcAft>
              <a:defRPr sz="4400">
                <a:solidFill>
                  <a:schemeClr val="tx2"/>
                </a:solidFill>
                <a:latin typeface="Tahoma" panose="020B0604030504040204" pitchFamily="34" charset="0"/>
              </a:defRPr>
            </a:lvl9pPr>
          </a:lstStyle>
          <a:p>
            <a:pPr algn="r">
              <a:defRPr/>
            </a:pPr>
            <a:r>
              <a:rPr lang="fa-IR" sz="3200" dirty="0" smtClean="0">
                <a:cs typeface="B Nazanin" panose="00000400000000000000" pitchFamily="2" charset="-78"/>
              </a:rPr>
              <a:t> </a:t>
            </a:r>
            <a:r>
              <a:rPr lang="fa-IR" sz="2177" b="1" dirty="0">
                <a:ln w="1905"/>
                <a:solidFill>
                  <a:srgbClr val="95651F"/>
                </a:solidFill>
                <a:effectLst>
                  <a:innerShdw blurRad="69850" dist="43180" dir="5400000">
                    <a:srgbClr val="000000">
                      <a:alpha val="65000"/>
                    </a:srgbClr>
                  </a:innerShdw>
                </a:effectLst>
                <a:latin typeface="Times New Roman" panose="02020603050405020304" pitchFamily="18" charset="0"/>
                <a:ea typeface="+mn-ea"/>
                <a:cs typeface="B Titr" panose="00000700000000000000" pitchFamily="2" charset="-78"/>
              </a:rPr>
              <a:t>روش مطالعه و گرد آوری اطلاعات</a:t>
            </a:r>
            <a:r>
              <a:rPr lang="fa-IR" sz="3200" dirty="0" smtClean="0">
                <a:cs typeface="B Nazanin" panose="00000400000000000000" pitchFamily="2" charset="-78"/>
              </a:rPr>
              <a:t> </a:t>
            </a:r>
            <a:endParaRPr lang="en-US" sz="3200" dirty="0">
              <a:cs typeface="B Nazanin" panose="00000400000000000000" pitchFamily="2" charset="-78"/>
            </a:endParaRPr>
          </a:p>
        </p:txBody>
      </p:sp>
      <p:graphicFrame>
        <p:nvGraphicFramePr>
          <p:cNvPr id="5" name="Content Placeholder 4"/>
          <p:cNvGraphicFramePr>
            <a:graphicFrameLocks/>
          </p:cNvGraphicFramePr>
          <p:nvPr>
            <p:extLst/>
          </p:nvPr>
        </p:nvGraphicFramePr>
        <p:xfrm>
          <a:off x="1055914" y="2332393"/>
          <a:ext cx="7000649" cy="2555292"/>
        </p:xfrm>
        <a:graphic>
          <a:graphicData uri="http://schemas.openxmlformats.org/drawingml/2006/table">
            <a:tbl>
              <a:tblPr rtl="1" firstRow="1" firstCol="1" bandRow="1"/>
              <a:tblGrid>
                <a:gridCol w="3393276">
                  <a:extLst>
                    <a:ext uri="{9D8B030D-6E8A-4147-A177-3AD203B41FA5}"/>
                  </a:extLst>
                </a:gridCol>
                <a:gridCol w="3607373">
                  <a:extLst>
                    <a:ext uri="{9D8B030D-6E8A-4147-A177-3AD203B41FA5}"/>
                  </a:extLst>
                </a:gridCol>
              </a:tblGrid>
              <a:tr h="450469">
                <a:tc>
                  <a:txBody>
                    <a:bodyPr/>
                    <a:lstStyle/>
                    <a:p>
                      <a:pPr marL="0" marR="0" indent="215900" algn="ctr" rtl="1">
                        <a:spcBef>
                          <a:spcPts val="0"/>
                        </a:spcBef>
                        <a:spcAft>
                          <a:spcPts val="0"/>
                        </a:spcAft>
                      </a:pPr>
                      <a:r>
                        <a:rPr lang="ar-SA" sz="1400" b="1" dirty="0">
                          <a:effectLst/>
                          <a:latin typeface="Times New Roman"/>
                          <a:ea typeface="Calibri"/>
                          <a:cs typeface="B Nazanin" panose="00000400000000000000" pitchFamily="2" charset="-78"/>
                        </a:rPr>
                        <a:t>منابع کتابخانه‌ای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215900" algn="ctr" rtl="1">
                        <a:spcBef>
                          <a:spcPts val="0"/>
                        </a:spcBef>
                        <a:spcAft>
                          <a:spcPts val="0"/>
                        </a:spcAft>
                      </a:pPr>
                      <a:r>
                        <a:rPr lang="ar-SA" sz="1400" b="1" dirty="0">
                          <a:effectLst/>
                          <a:latin typeface="Times New Roman"/>
                          <a:ea typeface="Calibri"/>
                          <a:cs typeface="B Nazanin" panose="00000400000000000000" pitchFamily="2" charset="-78"/>
                        </a:rPr>
                        <a:t>منابع میدانی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r h="2104823">
                <a:tc>
                  <a:txBody>
                    <a:bodyPr/>
                    <a:lstStyle/>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کتاب‌های و مقاله‌های مرتبط</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طرح‌های فرادست</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استعلام از ادارات</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سایت‌های اینترنتی رسمی ادارات</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خبرگزاری‌های رسمی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سرشماری‌های رسمی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آمارنامه‌ها</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گزارش­های سازمان­های مرتبط</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لایه‌های اطلاعات جغرافیایی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بازدید میدانی از محل (مشاهده شخصی / تهیه تصویر)</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پرسشنامه‌های روستایی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تشکیل کارگاه‌های مشارکتی (بحث‌های گروهی)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مصاحبه‌های فردی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bl>
          </a:graphicData>
        </a:graphic>
      </p:graphicFrame>
      <p:sp>
        <p:nvSpPr>
          <p:cNvPr id="6" name="TextBox 5"/>
          <p:cNvSpPr txBox="1"/>
          <p:nvPr/>
        </p:nvSpPr>
        <p:spPr>
          <a:xfrm>
            <a:off x="542130" y="1111606"/>
            <a:ext cx="7996238" cy="738664"/>
          </a:xfrm>
          <a:prstGeom prst="rect">
            <a:avLst/>
          </a:prstGeom>
          <a:solidFill>
            <a:schemeClr val="accent1">
              <a:lumMod val="40000"/>
              <a:lumOff val="60000"/>
            </a:schemeClr>
          </a:solidFill>
          <a:ln>
            <a:solidFill>
              <a:schemeClr val="accent1"/>
            </a:solidFill>
          </a:ln>
        </p:spPr>
        <p:txBody>
          <a:bodyPr>
            <a:spAutoFit/>
          </a:bodyPr>
          <a:lstStyle/>
          <a:p>
            <a:pPr algn="just" rtl="1">
              <a:defRPr/>
            </a:pPr>
            <a:r>
              <a:rPr lang="ar-SA" sz="1400" b="1" dirty="0">
                <a:solidFill>
                  <a:schemeClr val="bg2">
                    <a:lumMod val="10000"/>
                  </a:schemeClr>
                </a:solidFill>
                <a:cs typeface="B Nazanin" panose="00000400000000000000" pitchFamily="2" charset="-78"/>
              </a:rPr>
              <a:t>طور کلی روش‌های گردآوری اطلاعات به دو طبقه  تقسیم می‌شود: روش‌های کتابخانه‌ای، و روش‌های میدانی </a:t>
            </a:r>
            <a:endParaRPr lang="fa-IR" sz="1400" b="1" dirty="0">
              <a:solidFill>
                <a:schemeClr val="bg2">
                  <a:lumMod val="10000"/>
                </a:schemeClr>
              </a:solidFill>
              <a:cs typeface="B Nazanin" panose="00000400000000000000" pitchFamily="2" charset="-78"/>
            </a:endParaRPr>
          </a:p>
          <a:p>
            <a:pPr algn="just" rtl="1">
              <a:defRPr/>
            </a:pPr>
            <a:r>
              <a:rPr lang="ar-SA" sz="1400" b="1" dirty="0">
                <a:solidFill>
                  <a:schemeClr val="bg2">
                    <a:lumMod val="10000"/>
                  </a:schemeClr>
                </a:solidFill>
                <a:cs typeface="B Nazanin" panose="00000400000000000000" pitchFamily="2" charset="-78"/>
              </a:rPr>
              <a:t>با نگاهی به جدول 4 نوع ابزار برای گردآوردی اطلاعات کتابخانه‌ای و میدانی قابل تشخیص است. اسناد و مدارک، مشاهده، پرسشنامه و مصاحبه ابزارهای اصلی برای جمع آوری اطلاعات در طرح است</a:t>
            </a:r>
            <a:r>
              <a:rPr lang="fa-IR" sz="1400" b="1" dirty="0">
                <a:solidFill>
                  <a:schemeClr val="bg2">
                    <a:lumMod val="10000"/>
                  </a:schemeClr>
                </a:solidFill>
                <a:cs typeface="B Nazanin" panose="00000400000000000000" pitchFamily="2" charset="-78"/>
              </a:rPr>
              <a:t>.</a:t>
            </a:r>
            <a:endParaRPr lang="en-US" sz="1400" b="1" dirty="0">
              <a:solidFill>
                <a:schemeClr val="bg2">
                  <a:lumMod val="10000"/>
                </a:schemeClr>
              </a:solidFill>
              <a:cs typeface="B Nazanin" panose="00000400000000000000" pitchFamily="2" charset="-78"/>
            </a:endParaRPr>
          </a:p>
        </p:txBody>
      </p:sp>
    </p:spTree>
    <p:extLst>
      <p:ext uri="{BB962C8B-B14F-4D97-AF65-F5344CB8AC3E}">
        <p14:creationId xmlns:p14="http://schemas.microsoft.com/office/powerpoint/2010/main" val="1894487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1761301" y="180120"/>
            <a:ext cx="7274748" cy="461665"/>
          </a:xfrm>
          <a:prstGeom prst="rect">
            <a:avLst/>
          </a:prstGeom>
          <a:noFill/>
        </p:spPr>
        <p:txBody>
          <a:bodyPr wrap="none">
            <a:spAutoFit/>
          </a:bodyPr>
          <a:lstStyle/>
          <a:p>
            <a:pPr>
              <a:defRPr/>
            </a:pPr>
            <a:r>
              <a:rPr lang="ar-SA" b="1" dirty="0">
                <a:ln w="1905"/>
                <a:solidFill>
                  <a:srgbClr val="95651F"/>
                </a:solidFill>
                <a:effectLst>
                  <a:innerShdw blurRad="69850" dist="43180" dir="5400000">
                    <a:srgbClr val="000000">
                      <a:alpha val="65000"/>
                    </a:srgbClr>
                  </a:innerShdw>
                </a:effectLst>
                <a:cs typeface="B Titr" panose="00000700000000000000" pitchFamily="2" charset="-78"/>
              </a:rPr>
              <a:t>پارادایم‌های موثر بر برنامه ریزی فضایی و ارتباط با نظریه سیستم‌ها</a:t>
            </a:r>
            <a:endParaRPr lang="fa-IR" b="1" dirty="0">
              <a:ln w="1905"/>
              <a:solidFill>
                <a:srgbClr val="95651F"/>
              </a:solidFill>
              <a:effectLst>
                <a:innerShdw blurRad="69850" dist="43180" dir="5400000">
                  <a:srgbClr val="000000">
                    <a:alpha val="65000"/>
                  </a:srgbClr>
                </a:innerShdw>
              </a:effectLst>
              <a:cs typeface="B Titr" panose="00000700000000000000" pitchFamily="2" charset="-78"/>
            </a:endParaRPr>
          </a:p>
        </p:txBody>
      </p:sp>
      <p:graphicFrame>
        <p:nvGraphicFramePr>
          <p:cNvPr id="5" name="Table 4"/>
          <p:cNvGraphicFramePr>
            <a:graphicFrameLocks noGrp="1"/>
          </p:cNvGraphicFramePr>
          <p:nvPr/>
        </p:nvGraphicFramePr>
        <p:xfrm>
          <a:off x="873125" y="1443038"/>
          <a:ext cx="7315200" cy="4214811"/>
        </p:xfrm>
        <a:graphic>
          <a:graphicData uri="http://schemas.openxmlformats.org/drawingml/2006/table">
            <a:tbl>
              <a:tblPr rtl="1" firstRow="1" firstCol="1" bandRow="1">
                <a:tableStyleId>{C4B1156A-380E-4F78-BDF5-A606A8083BF9}</a:tableStyleId>
              </a:tblPr>
              <a:tblGrid>
                <a:gridCol w="2554120">
                  <a:extLst>
                    <a:ext uri="{9D8B030D-6E8A-4147-A177-3AD203B41FA5}">
                      <a16:colId xmlns:a16="http://schemas.microsoft.com/office/drawing/2014/main" xmlns="" val="20000"/>
                    </a:ext>
                  </a:extLst>
                </a:gridCol>
                <a:gridCol w="4761080">
                  <a:extLst>
                    <a:ext uri="{9D8B030D-6E8A-4147-A177-3AD203B41FA5}">
                      <a16:colId xmlns:a16="http://schemas.microsoft.com/office/drawing/2014/main" xmlns="" val="20001"/>
                    </a:ext>
                  </a:extLst>
                </a:gridCol>
              </a:tblGrid>
              <a:tr h="353889">
                <a:tc>
                  <a:txBody>
                    <a:bodyPr/>
                    <a:lstStyle/>
                    <a:p>
                      <a:pPr algn="ctr" rtl="1">
                        <a:lnSpc>
                          <a:spcPct val="115000"/>
                        </a:lnSpc>
                        <a:spcAft>
                          <a:spcPts val="0"/>
                        </a:spcAft>
                      </a:pPr>
                      <a:r>
                        <a:rPr lang="ar-SA" sz="1400" dirty="0">
                          <a:effectLst/>
                          <a:cs typeface="B Nazanin" panose="00000400000000000000" pitchFamily="2" charset="-78"/>
                        </a:rPr>
                        <a:t>نظریه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tc>
                  <a:txBody>
                    <a:bodyPr/>
                    <a:lstStyle/>
                    <a:p>
                      <a:pPr algn="ctr" rtl="1">
                        <a:lnSpc>
                          <a:spcPct val="115000"/>
                        </a:lnSpc>
                        <a:spcAft>
                          <a:spcPts val="0"/>
                        </a:spcAft>
                      </a:pPr>
                      <a:r>
                        <a:rPr lang="ar-SA" sz="1400" dirty="0">
                          <a:effectLst/>
                          <a:cs typeface="B Nazanin" panose="00000400000000000000" pitchFamily="2" charset="-78"/>
                        </a:rPr>
                        <a:t>ارتباط با نظریه سیستم‌ها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a16="http://schemas.microsoft.com/office/drawing/2014/main" xmlns="" val="10000"/>
                  </a:ext>
                </a:extLst>
              </a:tr>
              <a:tr h="1484970">
                <a:tc>
                  <a:txBody>
                    <a:bodyPr/>
                    <a:lstStyle/>
                    <a:p>
                      <a:pPr algn="ctr" rtl="1">
                        <a:lnSpc>
                          <a:spcPct val="115000"/>
                        </a:lnSpc>
                        <a:spcAft>
                          <a:spcPts val="0"/>
                        </a:spcAft>
                      </a:pPr>
                      <a:r>
                        <a:rPr lang="ar-SA" sz="1400">
                          <a:effectLst/>
                          <a:cs typeface="B Nazanin" panose="00000400000000000000" pitchFamily="2" charset="-78"/>
                        </a:rPr>
                        <a:t>راهبرد شبکه منطقه‌ای داگلاس</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dirty="0">
                          <a:effectLst/>
                          <a:cs typeface="B Nazanin" panose="00000400000000000000" pitchFamily="2" charset="-78"/>
                        </a:rPr>
                        <a:t>- پیوندهای روستایی – شهری و وابستگیهای متقابل مابین آنها،</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ماهیت چند بخشی توسعه</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خوشه‌هایی از سکونتگاههای مختلف</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شبکه پیوندهای افقی بین مراکز زیست و فعالیت </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هدف: دستیابی به الگوی متعادل توسعه فضایی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a16="http://schemas.microsoft.com/office/drawing/2014/main" xmlns="" val="10001"/>
                  </a:ext>
                </a:extLst>
              </a:tr>
              <a:tr h="593988">
                <a:tc>
                  <a:txBody>
                    <a:bodyPr/>
                    <a:lstStyle/>
                    <a:p>
                      <a:pPr algn="ctr" rtl="1">
                        <a:lnSpc>
                          <a:spcPct val="115000"/>
                        </a:lnSpc>
                        <a:spcAft>
                          <a:spcPts val="0"/>
                        </a:spcAft>
                      </a:pPr>
                      <a:r>
                        <a:rPr lang="ar-SA" sz="1400">
                          <a:effectLst/>
                          <a:cs typeface="B Nazanin" panose="00000400000000000000" pitchFamily="2" charset="-78"/>
                        </a:rPr>
                        <a:t>پویش ساختاری - کارکردی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a:effectLst/>
                          <a:cs typeface="B Nazanin" panose="00000400000000000000" pitchFamily="2" charset="-78"/>
                        </a:rPr>
                        <a:t>پویش در داخل یک نظام / سیستم تعریف شده است و اصول اصلی نظریه سیستم‌ها کاملا مشهود است.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a16="http://schemas.microsoft.com/office/drawing/2014/main" xmlns="" val="10002"/>
                  </a:ext>
                </a:extLst>
              </a:tr>
              <a:tr h="593988">
                <a:tc>
                  <a:txBody>
                    <a:bodyPr/>
                    <a:lstStyle/>
                    <a:p>
                      <a:pPr algn="ctr" rtl="1">
                        <a:lnSpc>
                          <a:spcPct val="115000"/>
                        </a:lnSpc>
                        <a:spcAft>
                          <a:spcPts val="0"/>
                        </a:spcAft>
                      </a:pPr>
                      <a:r>
                        <a:rPr lang="ar-SA" sz="1400">
                          <a:effectLst/>
                          <a:cs typeface="B Nazanin" panose="00000400000000000000" pitchFamily="2" charset="-78"/>
                        </a:rPr>
                        <a:t>توسعه پایدار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a:effectLst/>
                          <a:cs typeface="B Nazanin" panose="00000400000000000000" pitchFamily="2" charset="-78"/>
                        </a:rPr>
                        <a:t>عملکرد متقابل حوزه‌های اقتصادی، اجتماعی و زیست محیطی در داخل یک سیستم و نگاه سیستمی اتقاق می‌افتد.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a16="http://schemas.microsoft.com/office/drawing/2014/main" xmlns="" val="10003"/>
                  </a:ext>
                </a:extLst>
              </a:tr>
              <a:tr h="593988">
                <a:tc>
                  <a:txBody>
                    <a:bodyPr/>
                    <a:lstStyle/>
                    <a:p>
                      <a:pPr algn="ctr" rtl="1">
                        <a:lnSpc>
                          <a:spcPct val="115000"/>
                        </a:lnSpc>
                        <a:spcAft>
                          <a:spcPts val="0"/>
                        </a:spcAft>
                      </a:pPr>
                      <a:r>
                        <a:rPr lang="ar-SA" sz="1400">
                          <a:effectLst/>
                          <a:cs typeface="B Nazanin" panose="00000400000000000000" pitchFamily="2" charset="-78"/>
                        </a:rPr>
                        <a:t>زنجیره ارزش و مدل الماس پورتر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a:effectLst/>
                          <a:cs typeface="B Nazanin" panose="00000400000000000000" pitchFamily="2" charset="-78"/>
                        </a:rPr>
                        <a:t>توجه به اجزاء سیستم: ورودی‌ها، خروجی‌ها، پردازش، فرایند تبدیل ورودی به خروجی‌ها و...</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a16="http://schemas.microsoft.com/office/drawing/2014/main" xmlns="" val="10004"/>
                  </a:ext>
                </a:extLst>
              </a:tr>
              <a:tr h="593988">
                <a:tc>
                  <a:txBody>
                    <a:bodyPr/>
                    <a:lstStyle/>
                    <a:p>
                      <a:pPr algn="ctr" rtl="1">
                        <a:lnSpc>
                          <a:spcPct val="115000"/>
                        </a:lnSpc>
                        <a:spcAft>
                          <a:spcPts val="0"/>
                        </a:spcAft>
                      </a:pPr>
                      <a:r>
                        <a:rPr lang="ar-SA" sz="1400">
                          <a:effectLst/>
                          <a:cs typeface="B Nazanin" panose="00000400000000000000" pitchFamily="2" charset="-78"/>
                        </a:rPr>
                        <a:t>نظریه‌های مشارکت مردمی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dirty="0">
                          <a:effectLst/>
                          <a:cs typeface="B Nazanin" panose="00000400000000000000" pitchFamily="2" charset="-78"/>
                        </a:rPr>
                        <a:t>توجه به تعاملات میان اجزا سیستم که در تعیین رفتار یک سیستم از خود اجزا مهمتر است.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9813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2452177" y="220763"/>
            <a:ext cx="4176143" cy="400110"/>
          </a:xfrm>
          <a:prstGeom prst="rect">
            <a:avLst/>
          </a:prstGeom>
          <a:solidFill>
            <a:schemeClr val="bg1">
              <a:lumMod val="95000"/>
            </a:schemeClr>
          </a:solidFill>
        </p:spPr>
        <p:txBody>
          <a:bodyPr wrap="none">
            <a:spAutoFit/>
          </a:bodyPr>
          <a:lstStyle/>
          <a:p>
            <a:pPr>
              <a:defRPr/>
            </a:pPr>
            <a:r>
              <a:rPr lang="ar-SA" sz="2000" b="1" dirty="0">
                <a:ln w="1905"/>
                <a:solidFill>
                  <a:schemeClr val="tx2"/>
                </a:solidFill>
                <a:effectLst>
                  <a:innerShdw blurRad="69850" dist="43180" dir="5400000">
                    <a:srgbClr val="000000">
                      <a:alpha val="65000"/>
                    </a:srgbClr>
                  </a:innerShdw>
                </a:effectLst>
                <a:latin typeface="Verdana" pitchFamily="34" charset="0"/>
                <a:cs typeface="B Titr" panose="00000700000000000000" pitchFamily="2" charset="-78"/>
              </a:rPr>
              <a:t>فرایند برنامه‌ریزی طرح منظومه توسعه پایدار</a:t>
            </a:r>
            <a:endParaRPr lang="fa-IR" sz="2000" b="1" dirty="0">
              <a:ln w="1905"/>
              <a:solidFill>
                <a:schemeClr val="tx2"/>
              </a:solidFill>
              <a:effectLst>
                <a:innerShdw blurRad="69850" dist="43180" dir="5400000">
                  <a:srgbClr val="000000">
                    <a:alpha val="65000"/>
                  </a:srgbClr>
                </a:innerShdw>
              </a:effectLst>
              <a:latin typeface="Verdana" pitchFamily="34" charset="0"/>
              <a:cs typeface="B Titr" panose="00000700000000000000" pitchFamily="2" charset="-78"/>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7390" t="4411" r="17024" b="8235"/>
          <a:stretch>
            <a:fillRect/>
          </a:stretch>
        </p:blipFill>
        <p:spPr bwMode="auto">
          <a:xfrm>
            <a:off x="1019855" y="961708"/>
            <a:ext cx="6567487"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492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pic>
        <p:nvPicPr>
          <p:cNvPr id="4" name="Picture 3"/>
          <p:cNvPicPr>
            <a:picLocks noChangeAspect="1"/>
          </p:cNvPicPr>
          <p:nvPr/>
        </p:nvPicPr>
        <p:blipFill>
          <a:blip r:embed="rId2"/>
          <a:stretch>
            <a:fillRect/>
          </a:stretch>
        </p:blipFill>
        <p:spPr>
          <a:xfrm>
            <a:off x="200495" y="695459"/>
            <a:ext cx="8835554" cy="5401334"/>
          </a:xfrm>
          <a:prstGeom prst="rect">
            <a:avLst/>
          </a:prstGeom>
        </p:spPr>
      </p:pic>
      <p:sp>
        <p:nvSpPr>
          <p:cNvPr id="5" name="Rectangle 4"/>
          <p:cNvSpPr/>
          <p:nvPr/>
        </p:nvSpPr>
        <p:spPr>
          <a:xfrm>
            <a:off x="3226157" y="811215"/>
            <a:ext cx="3702677" cy="1200329"/>
          </a:xfrm>
          <a:prstGeom prst="rect">
            <a:avLst/>
          </a:prstGeom>
        </p:spPr>
        <p:txBody>
          <a:bodyPr wrap="square">
            <a:spAutoFit/>
          </a:bodyPr>
          <a:lstStyle/>
          <a:p>
            <a:pPr algn="ctr" rtl="1"/>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شناسایی</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مسائل</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کلیدی</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منظومه</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از</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نگاه</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جامعه</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endParaRPr lang="fa-IR" b="1" dirty="0" smtClean="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endParaRPr>
          </a:p>
          <a:p>
            <a:pPr algn="ctr" rtl="1"/>
            <a:r>
              <a:rPr lang="ar-SA" b="1" dirty="0" smtClean="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محلی</a:t>
            </a:r>
            <a:endParaRPr lang="en-US" b="1" dirty="0">
              <a:ln w="12700">
                <a:solidFill>
                  <a:sysClr val="windowText" lastClr="000000"/>
                </a:solidFill>
                <a:prstDash val="solid"/>
              </a:ln>
              <a:solidFill>
                <a:srgbClr val="95651F"/>
              </a:solidFill>
              <a:effectLst>
                <a:innerShdw blurRad="177800">
                  <a:schemeClr val="accent3">
                    <a:lumMod val="50000"/>
                  </a:schemeClr>
                </a:innerShdw>
              </a:effectLst>
              <a:cs typeface="B Titr" panose="00000700000000000000" pitchFamily="2" charset="-78"/>
            </a:endParaRPr>
          </a:p>
        </p:txBody>
      </p:sp>
      <p:sp>
        <p:nvSpPr>
          <p:cNvPr id="6" name="Rectangle 5"/>
          <p:cNvSpPr/>
          <p:nvPr/>
        </p:nvSpPr>
        <p:spPr>
          <a:xfrm>
            <a:off x="2607971" y="4468078"/>
            <a:ext cx="1236371" cy="783869"/>
          </a:xfrm>
          <a:prstGeom prst="rect">
            <a:avLst/>
          </a:prstGeom>
          <a:solidFill>
            <a:srgbClr val="92D050"/>
          </a:solidFill>
        </p:spPr>
        <p:txBody>
          <a:bodyPr wrap="square">
            <a:spAutoFit/>
          </a:bodyPr>
          <a:lstStyle/>
          <a:p>
            <a:pPr algn="ctr" rtl="1">
              <a:lnSpc>
                <a:spcPct val="107000"/>
              </a:lnSpc>
              <a:spcAft>
                <a:spcPts val="0"/>
              </a:spcAft>
            </a:pPr>
            <a:r>
              <a:rPr lang="ar-SA" sz="1400" b="1" dirty="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تشکیل کارگروه‌های </a:t>
            </a:r>
            <a:r>
              <a:rPr lang="ar-SA" sz="140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مشارکتی</a:t>
            </a:r>
            <a:r>
              <a:rPr lang="fa-IR" sz="140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 </a:t>
            </a:r>
            <a:r>
              <a:rPr lang="en-US" sz="140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PRA</a:t>
            </a:r>
            <a:endParaRPr lang="en-US" sz="11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3624208" y="5142449"/>
            <a:ext cx="1493950" cy="738664"/>
          </a:xfrm>
          <a:prstGeom prst="rect">
            <a:avLst/>
          </a:prstGeom>
        </p:spPr>
        <p:txBody>
          <a:bodyPr wrap="square">
            <a:spAutoFit/>
          </a:bodyPr>
          <a:lstStyle/>
          <a:p>
            <a:pPr algn="ctr"/>
            <a:r>
              <a:rPr lang="ar-SA" sz="1400" b="1" dirty="0">
                <a:ln w="1905"/>
                <a:solidFill>
                  <a:srgbClr val="C00000"/>
                </a:solidFill>
                <a:effectLst>
                  <a:innerShdw blurRad="69850" dist="43180" dir="5400000">
                    <a:srgbClr val="000000">
                      <a:alpha val="65000"/>
                    </a:srgbClr>
                  </a:innerShdw>
                </a:effectLst>
                <a:cs typeface="B Nazanin" panose="00000400000000000000" pitchFamily="2" charset="-78"/>
              </a:rPr>
              <a:t>منتخبین مردم، نخبگان و ریش سفیدان </a:t>
            </a:r>
            <a:endParaRPr lang="en-US" sz="1400" b="1" dirty="0">
              <a:ln w="1905"/>
              <a:solidFill>
                <a:srgbClr val="C00000"/>
              </a:solidFill>
              <a:effectLst>
                <a:innerShdw blurRad="69850" dist="43180" dir="5400000">
                  <a:srgbClr val="000000">
                    <a:alpha val="65000"/>
                  </a:srgbClr>
                </a:innerShdw>
              </a:effectLst>
              <a:cs typeface="B Nazanin" panose="00000400000000000000" pitchFamily="2" charset="-78"/>
            </a:endParaRPr>
          </a:p>
        </p:txBody>
      </p:sp>
      <p:sp>
        <p:nvSpPr>
          <p:cNvPr id="8" name="Rectangle 7"/>
          <p:cNvSpPr/>
          <p:nvPr/>
        </p:nvSpPr>
        <p:spPr>
          <a:xfrm>
            <a:off x="965380" y="3733124"/>
            <a:ext cx="1381037" cy="954107"/>
          </a:xfrm>
          <a:prstGeom prst="rect">
            <a:avLst/>
          </a:prstGeom>
          <a:solidFill>
            <a:srgbClr val="92D050"/>
          </a:solidFill>
        </p:spPr>
        <p:txBody>
          <a:bodyPr wrap="square">
            <a:spAutoFit/>
          </a:bodyPr>
          <a:lstStyle/>
          <a:p>
            <a:pPr algn="ctr" rtl="1"/>
            <a:r>
              <a:rPr lang="ar-SA" sz="1400" b="1" dirty="0" smtClean="0">
                <a:ln w="1905"/>
                <a:solidFill>
                  <a:schemeClr val="tx2">
                    <a:lumMod val="50000"/>
                  </a:schemeClr>
                </a:solidFill>
                <a:effectLst>
                  <a:innerShdw blurRad="69850" dist="43180" dir="5400000">
                    <a:srgbClr val="000000">
                      <a:alpha val="65000"/>
                    </a:srgbClr>
                  </a:innerShdw>
                </a:effectLst>
                <a:cs typeface="B Nazanin" panose="00000400000000000000" pitchFamily="2" charset="-78"/>
              </a:rPr>
              <a:t>جلسات </a:t>
            </a:r>
            <a:r>
              <a:rPr lang="ar-SA" sz="1400" b="1" dirty="0">
                <a:ln w="1905"/>
                <a:solidFill>
                  <a:schemeClr val="tx2">
                    <a:lumMod val="50000"/>
                  </a:schemeClr>
                </a:solidFill>
                <a:effectLst>
                  <a:innerShdw blurRad="69850" dist="43180" dir="5400000">
                    <a:srgbClr val="000000">
                      <a:alpha val="65000"/>
                    </a:srgbClr>
                  </a:innerShdw>
                </a:effectLst>
                <a:cs typeface="B Nazanin" panose="00000400000000000000" pitchFamily="2" charset="-78"/>
              </a:rPr>
              <a:t>کارگروه تخصصی و بومی و حضور مسئولین اجرایی</a:t>
            </a:r>
            <a:endParaRPr lang="fa-IR" sz="1400" b="1" dirty="0">
              <a:ln w="1905"/>
              <a:solidFill>
                <a:schemeClr val="tx2">
                  <a:lumMod val="50000"/>
                </a:schemeClr>
              </a:solidFill>
              <a:effectLst>
                <a:innerShdw blurRad="69850" dist="43180" dir="5400000">
                  <a:srgbClr val="000000">
                    <a:alpha val="65000"/>
                  </a:srgbClr>
                </a:innerShdw>
              </a:effectLst>
              <a:cs typeface="B Nazanin" panose="00000400000000000000" pitchFamily="2" charset="-78"/>
            </a:endParaRPr>
          </a:p>
        </p:txBody>
      </p:sp>
      <p:sp>
        <p:nvSpPr>
          <p:cNvPr id="9" name="Rectangle 8"/>
          <p:cNvSpPr/>
          <p:nvPr/>
        </p:nvSpPr>
        <p:spPr>
          <a:xfrm>
            <a:off x="301965" y="4839631"/>
            <a:ext cx="1228592" cy="738664"/>
          </a:xfrm>
          <a:prstGeom prst="rect">
            <a:avLst/>
          </a:prstGeom>
        </p:spPr>
        <p:txBody>
          <a:bodyPr wrap="square">
            <a:spAutoFit/>
          </a:bodyPr>
          <a:lstStyle/>
          <a:p>
            <a:r>
              <a:rPr lang="fa-IR" sz="1400" b="1" dirty="0" smtClean="0">
                <a:ln w="1905"/>
                <a:solidFill>
                  <a:srgbClr val="C00000"/>
                </a:solidFill>
                <a:effectLst>
                  <a:innerShdw blurRad="69850" dist="43180" dir="5400000">
                    <a:srgbClr val="000000">
                      <a:alpha val="65000"/>
                    </a:srgbClr>
                  </a:innerShdw>
                </a:effectLst>
                <a:cs typeface="B Nazanin" panose="00000400000000000000" pitchFamily="2" charset="-78"/>
              </a:rPr>
              <a:t>فرمانداری، بخشداری، جهاد کشاورزی و ...</a:t>
            </a:r>
            <a:endParaRPr lang="en-US" sz="1400" b="1" dirty="0">
              <a:solidFill>
                <a:srgbClr val="C00000"/>
              </a:solidFill>
            </a:endParaRPr>
          </a:p>
        </p:txBody>
      </p:sp>
      <p:sp>
        <p:nvSpPr>
          <p:cNvPr id="10" name="Rectangle 9"/>
          <p:cNvSpPr/>
          <p:nvPr/>
        </p:nvSpPr>
        <p:spPr>
          <a:xfrm>
            <a:off x="2730320" y="2127030"/>
            <a:ext cx="991674" cy="738664"/>
          </a:xfrm>
          <a:prstGeom prst="rect">
            <a:avLst/>
          </a:prstGeom>
          <a:solidFill>
            <a:srgbClr val="92D050"/>
          </a:solidFill>
        </p:spPr>
        <p:txBody>
          <a:bodyPr wrap="square">
            <a:spAutoFit/>
          </a:bodyPr>
          <a:lstStyle/>
          <a:p>
            <a:pPr algn="ctr"/>
            <a:r>
              <a:rPr lang="ar-SA" sz="14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برگه احصا نظرات گروهی</a:t>
            </a:r>
            <a:endParaRPr lang="en-US" sz="1400" b="1" dirty="0">
              <a:solidFill>
                <a:schemeClr val="tx2">
                  <a:lumMod val="50000"/>
                </a:schemeClr>
              </a:solidFill>
              <a:cs typeface="B Nazanin" panose="00000400000000000000" pitchFamily="2" charset="-78"/>
            </a:endParaRPr>
          </a:p>
        </p:txBody>
      </p:sp>
      <p:sp>
        <p:nvSpPr>
          <p:cNvPr id="11" name="Rectangle 10"/>
          <p:cNvSpPr/>
          <p:nvPr/>
        </p:nvSpPr>
        <p:spPr>
          <a:xfrm>
            <a:off x="3767069" y="3300501"/>
            <a:ext cx="1061441" cy="662489"/>
          </a:xfrm>
          <a:prstGeom prst="rect">
            <a:avLst/>
          </a:prstGeom>
          <a:solidFill>
            <a:srgbClr val="92D050"/>
          </a:solidFill>
        </p:spPr>
        <p:txBody>
          <a:bodyPr wrap="square">
            <a:spAutoFit/>
          </a:bodyPr>
          <a:lstStyle/>
          <a:p>
            <a:pPr indent="-11430" algn="ctr" rtl="1">
              <a:lnSpc>
                <a:spcPct val="95000"/>
              </a:lnSpc>
              <a:spcAft>
                <a:spcPts val="0"/>
              </a:spcAft>
            </a:pPr>
            <a:r>
              <a:rPr lang="fa-IR" sz="14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ترسیم نقشه منابع روستا </a:t>
            </a:r>
            <a:endParaRPr lang="fa-IR" sz="14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a:p>
            <a:pPr indent="-11430" algn="ctr" rtl="1">
              <a:lnSpc>
                <a:spcPct val="95000"/>
              </a:lnSpc>
              <a:spcAft>
                <a:spcPts val="0"/>
              </a:spcAft>
            </a:pPr>
            <a:endParaRPr lang="en-US" sz="11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sp>
        <p:nvSpPr>
          <p:cNvPr id="12" name="Rectangle 11"/>
          <p:cNvSpPr/>
          <p:nvPr/>
        </p:nvSpPr>
        <p:spPr>
          <a:xfrm>
            <a:off x="5025979" y="2151065"/>
            <a:ext cx="1053700" cy="523220"/>
          </a:xfrm>
          <a:prstGeom prst="rect">
            <a:avLst/>
          </a:prstGeom>
          <a:solidFill>
            <a:srgbClr val="92D050"/>
          </a:solidFill>
        </p:spPr>
        <p:txBody>
          <a:bodyPr wrap="square">
            <a:spAutoFit/>
          </a:bodyPr>
          <a:lstStyle/>
          <a:p>
            <a:pPr algn="ctr" rtl="1"/>
            <a:r>
              <a:rPr lang="ar-SA" sz="1400" b="1" dirty="0">
                <a:solidFill>
                  <a:schemeClr val="tx2">
                    <a:lumMod val="50000"/>
                  </a:schemeClr>
                </a:solidFill>
                <a:ea typeface="Times New Roman" panose="02020603050405020304" pitchFamily="18" charset="0"/>
                <a:cs typeface="B Nazanin" panose="00000400000000000000" pitchFamily="2" charset="-78"/>
              </a:rPr>
              <a:t>بازدیدهای میدانی</a:t>
            </a:r>
            <a:endParaRPr lang="en-US" sz="1200" b="1" dirty="0">
              <a:solidFill>
                <a:schemeClr val="tx2">
                  <a:lumMod val="50000"/>
                </a:schemeClr>
              </a:solidFill>
              <a:ea typeface="Times New Roman" panose="02020603050405020304" pitchFamily="18" charset="0"/>
              <a:cs typeface="B Nazanin" panose="00000400000000000000" pitchFamily="2" charset="-78"/>
            </a:endParaRPr>
          </a:p>
        </p:txBody>
      </p:sp>
      <p:sp>
        <p:nvSpPr>
          <p:cNvPr id="13" name="Rectangle 12"/>
          <p:cNvSpPr/>
          <p:nvPr/>
        </p:nvSpPr>
        <p:spPr>
          <a:xfrm>
            <a:off x="6603837" y="1392690"/>
            <a:ext cx="1248627" cy="835613"/>
          </a:xfrm>
          <a:prstGeom prst="rect">
            <a:avLst/>
          </a:prstGeom>
          <a:solidFill>
            <a:srgbClr val="92D050"/>
          </a:solidFill>
        </p:spPr>
        <p:txBody>
          <a:bodyPr wrap="square">
            <a:spAutoFit/>
          </a:bodyPr>
          <a:lstStyle/>
          <a:p>
            <a:pPr algn="ctr" rtl="1">
              <a:lnSpc>
                <a:spcPct val="115000"/>
              </a:lnSpc>
              <a:spcAft>
                <a:spcPts val="0"/>
              </a:spcAft>
            </a:pPr>
            <a:r>
              <a:rPr lang="fa-IR" sz="1400" b="1" dirty="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تحلیل مسائل کلیدی با  کد گذاری </a:t>
            </a:r>
            <a:endParaRPr lang="en-US" sz="11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076" y="2390918"/>
            <a:ext cx="704321" cy="1186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832" y="2412675"/>
            <a:ext cx="793733" cy="118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18" y="2394004"/>
            <a:ext cx="864856" cy="118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p:nvPr/>
        </p:nvPicPr>
        <p:blipFill rotWithShape="1">
          <a:blip r:embed="rId6" cstate="email">
            <a:extLst>
              <a:ext uri="{28A0092B-C50C-407E-A947-70E740481C1C}">
                <a14:useLocalDpi xmlns:a14="http://schemas.microsoft.com/office/drawing/2010/main" val="0"/>
              </a:ext>
            </a:extLst>
          </a:blip>
          <a:srcRect/>
          <a:stretch/>
        </p:blipFill>
        <p:spPr>
          <a:xfrm>
            <a:off x="4971200" y="5368950"/>
            <a:ext cx="2256951" cy="1325540"/>
          </a:xfrm>
          <a:prstGeom prst="rect">
            <a:avLst/>
          </a:prstGeom>
        </p:spPr>
      </p:pic>
      <p:pic>
        <p:nvPicPr>
          <p:cNvPr id="24" name="Picture 23"/>
          <p:cNvPicPr/>
          <p:nvPr/>
        </p:nvPicPr>
        <p:blipFill>
          <a:blip r:embed="rId7" cstate="print">
            <a:extLst>
              <a:ext uri="{28A0092B-C50C-407E-A947-70E740481C1C}">
                <a14:useLocalDpi xmlns:a14="http://schemas.microsoft.com/office/drawing/2010/main" val="0"/>
              </a:ext>
            </a:extLst>
          </a:blip>
          <a:stretch>
            <a:fillRect/>
          </a:stretch>
        </p:blipFill>
        <p:spPr>
          <a:xfrm>
            <a:off x="129658" y="5730695"/>
            <a:ext cx="1773992" cy="1075711"/>
          </a:xfrm>
          <a:prstGeom prst="rect">
            <a:avLst/>
          </a:prstGeom>
          <a:effectLst>
            <a:outerShdw blurRad="50800" dist="38100" dir="2700000" algn="tl" rotWithShape="0">
              <a:prstClr val="black">
                <a:alpha val="40000"/>
              </a:prstClr>
            </a:outerShdw>
          </a:effectLst>
        </p:spPr>
      </p:pic>
      <p:sp>
        <p:nvSpPr>
          <p:cNvPr id="25" name="Rectangle 24"/>
          <p:cNvSpPr/>
          <p:nvPr/>
        </p:nvSpPr>
        <p:spPr>
          <a:xfrm>
            <a:off x="7564641" y="2116222"/>
            <a:ext cx="1172117" cy="669414"/>
          </a:xfrm>
          <a:prstGeom prst="rect">
            <a:avLst/>
          </a:prstGeom>
        </p:spPr>
        <p:txBody>
          <a:bodyPr wrap="none">
            <a:spAutoFit/>
          </a:bodyPr>
          <a:lstStyle/>
          <a:p>
            <a:pPr algn="r" rtl="1"/>
            <a:r>
              <a:rPr lang="fa-IR" sz="125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اقتصاد، </a:t>
            </a:r>
            <a:r>
              <a:rPr lang="fa-IR" sz="1250" b="1" dirty="0" smtClean="0">
                <a:solidFill>
                  <a:schemeClr val="tx2">
                    <a:lumMod val="50000"/>
                  </a:schemeClr>
                </a:solidFill>
                <a:latin typeface="Tahoma" panose="020B0604030504040204" pitchFamily="34" charset="0"/>
                <a:cs typeface="B Nazanin" panose="00000400000000000000" pitchFamily="2" charset="-78"/>
              </a:rPr>
              <a:t>اجتماعی</a:t>
            </a:r>
          </a:p>
          <a:p>
            <a:pPr algn="r" rtl="1"/>
            <a:r>
              <a:rPr lang="fa-IR" sz="1250" b="1" dirty="0" smtClean="0">
                <a:solidFill>
                  <a:schemeClr val="tx2">
                    <a:lumMod val="50000"/>
                  </a:schemeClr>
                </a:solidFill>
                <a:latin typeface="Tahoma" panose="020B0604030504040204" pitchFamily="34" charset="0"/>
                <a:cs typeface="B Nazanin" panose="00000400000000000000" pitchFamily="2" charset="-78"/>
              </a:rPr>
              <a:t>زیست محیطی</a:t>
            </a:r>
          </a:p>
          <a:p>
            <a:pPr algn="r" rtl="1"/>
            <a:r>
              <a:rPr lang="fa-IR" sz="1250" b="1" dirty="0" smtClean="0">
                <a:solidFill>
                  <a:schemeClr val="tx2">
                    <a:lumMod val="50000"/>
                  </a:schemeClr>
                </a:solidFill>
                <a:latin typeface="Tahoma" panose="020B0604030504040204" pitchFamily="34" charset="0"/>
                <a:cs typeface="B Nazanin" panose="00000400000000000000" pitchFamily="2" charset="-78"/>
              </a:rPr>
              <a:t>کالبدی،گردشگری</a:t>
            </a:r>
            <a:endParaRPr lang="en-US" sz="1250" dirty="0"/>
          </a:p>
        </p:txBody>
      </p:sp>
      <p:sp>
        <p:nvSpPr>
          <p:cNvPr id="26" name="5-Point Star 25"/>
          <p:cNvSpPr/>
          <p:nvPr/>
        </p:nvSpPr>
        <p:spPr bwMode="auto">
          <a:xfrm>
            <a:off x="3599648" y="4377724"/>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7" name="5-Point Star 26"/>
          <p:cNvSpPr/>
          <p:nvPr/>
        </p:nvSpPr>
        <p:spPr bwMode="auto">
          <a:xfrm>
            <a:off x="2110145" y="3692640"/>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8" name="5-Point Star 27"/>
          <p:cNvSpPr/>
          <p:nvPr/>
        </p:nvSpPr>
        <p:spPr bwMode="auto">
          <a:xfrm>
            <a:off x="4644648" y="3178650"/>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9" name="5-Point Star 28"/>
          <p:cNvSpPr/>
          <p:nvPr/>
        </p:nvSpPr>
        <p:spPr bwMode="auto">
          <a:xfrm>
            <a:off x="3510776" y="2044511"/>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30" name="5-Point Star 29"/>
          <p:cNvSpPr/>
          <p:nvPr/>
        </p:nvSpPr>
        <p:spPr bwMode="auto">
          <a:xfrm>
            <a:off x="5868461" y="2044510"/>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31" name="5-Point Star 30"/>
          <p:cNvSpPr/>
          <p:nvPr/>
        </p:nvSpPr>
        <p:spPr bwMode="auto">
          <a:xfrm>
            <a:off x="7666910" y="1348645"/>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scene3d>
              <a:camera prst="orthographicFront"/>
              <a:lightRig rig="threePt" dir="t"/>
            </a:scene3d>
            <a:sp3d extrusionH="57150">
              <a:bevelT w="38100" h="38100" prst="relaxedInset"/>
            </a:sp3d>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pic>
        <p:nvPicPr>
          <p:cNvPr id="32" name="Picture 31"/>
          <p:cNvPicPr/>
          <p:nvPr/>
        </p:nvPicPr>
        <p:blipFill rotWithShape="1">
          <a:blip r:embed="rId8">
            <a:extLst>
              <a:ext uri="{28A0092B-C50C-407E-A947-70E740481C1C}">
                <a14:useLocalDpi xmlns:a14="http://schemas.microsoft.com/office/drawing/2010/main" val="0"/>
              </a:ext>
            </a:extLst>
          </a:blip>
          <a:srcRect t="49141" r="50862"/>
          <a:stretch/>
        </p:blipFill>
        <p:spPr bwMode="auto">
          <a:xfrm>
            <a:off x="5591498" y="2764057"/>
            <a:ext cx="1706374" cy="1121487"/>
          </a:xfrm>
          <a:prstGeom prst="rect">
            <a:avLst/>
          </a:prstGeom>
          <a:noFill/>
          <a:ln>
            <a:noFill/>
          </a:ln>
        </p:spPr>
      </p:pic>
      <p:pic>
        <p:nvPicPr>
          <p:cNvPr id="33" name="Picture 32"/>
          <p:cNvPicPr/>
          <p:nvPr/>
        </p:nvPicPr>
        <p:blipFill>
          <a:blip r:embed="rId9" cstate="print">
            <a:extLst>
              <a:ext uri="{28A0092B-C50C-407E-A947-70E740481C1C}">
                <a14:useLocalDpi xmlns:a14="http://schemas.microsoft.com/office/drawing/2010/main" val="0"/>
              </a:ext>
            </a:extLst>
          </a:blip>
          <a:srcRect r="4652"/>
          <a:stretch>
            <a:fillRect/>
          </a:stretch>
        </p:blipFill>
        <p:spPr bwMode="auto">
          <a:xfrm>
            <a:off x="4606763" y="3885544"/>
            <a:ext cx="1691431" cy="997656"/>
          </a:xfrm>
          <a:prstGeom prst="rect">
            <a:avLst/>
          </a:prstGeom>
          <a:noFill/>
          <a:ln>
            <a:noFill/>
          </a:ln>
        </p:spPr>
      </p:pic>
      <p:pic>
        <p:nvPicPr>
          <p:cNvPr id="34" name="Picture 33"/>
          <p:cNvPicPr/>
          <p:nvPr/>
        </p:nvPicPr>
        <p:blipFill rotWithShape="1">
          <a:blip r:embed="rId10">
            <a:extLst>
              <a:ext uri="{28A0092B-C50C-407E-A947-70E740481C1C}">
                <a14:useLocalDpi xmlns:a14="http://schemas.microsoft.com/office/drawing/2010/main" val="0"/>
              </a:ext>
            </a:extLst>
          </a:blip>
          <a:srcRect r="65482" b="51412"/>
          <a:stretch/>
        </p:blipFill>
        <p:spPr bwMode="auto">
          <a:xfrm>
            <a:off x="7196274" y="3807760"/>
            <a:ext cx="1818821" cy="1408790"/>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425659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A0E82A65-4B54-4952-A78E-40714C212443}" vid="{21E02C4D-C981-4ED5-9FAB-5890ECCB8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3326</TotalTime>
  <Words>4543</Words>
  <Application>Microsoft Office PowerPoint</Application>
  <PresentationFormat>On-screen Show (4:3)</PresentationFormat>
  <Paragraphs>483</Paragraphs>
  <Slides>44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SimSun</vt:lpstr>
      <vt:lpstr>Arial</vt:lpstr>
      <vt:lpstr>B Mitra</vt:lpstr>
      <vt:lpstr>B Nazanin</vt:lpstr>
      <vt:lpstr>B Titr</vt:lpstr>
      <vt:lpstr>B Yekan</vt:lpstr>
      <vt:lpstr>BNazanin</vt:lpstr>
      <vt:lpstr>Calibri</vt:lpstr>
      <vt:lpstr>IranNastaliq</vt:lpstr>
      <vt:lpstr>irsans</vt:lpstr>
      <vt:lpstr>Tahoma</vt:lpstr>
      <vt:lpstr>Times New Roman</vt:lpstr>
      <vt:lpstr>Verdana</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PARAND</cp:lastModifiedBy>
  <cp:revision>341</cp:revision>
  <dcterms:created xsi:type="dcterms:W3CDTF">2020-08-15T18:35:38Z</dcterms:created>
  <dcterms:modified xsi:type="dcterms:W3CDTF">2020-10-10T09:23:02Z</dcterms:modified>
</cp:coreProperties>
</file>